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2" r:id="rId3"/>
    <p:sldId id="261" r:id="rId4"/>
    <p:sldId id="260" r:id="rId5"/>
    <p:sldId id="263" r:id="rId6"/>
    <p:sldId id="272" r:id="rId7"/>
    <p:sldId id="273" r:id="rId8"/>
    <p:sldId id="264" r:id="rId9"/>
    <p:sldId id="265" r:id="rId10"/>
    <p:sldId id="266" r:id="rId11"/>
    <p:sldId id="275" r:id="rId12"/>
    <p:sldId id="271" r:id="rId13"/>
    <p:sldId id="267" r:id="rId14"/>
    <p:sldId id="269" r:id="rId15"/>
    <p:sldId id="276" r:id="rId16"/>
    <p:sldId id="268" r:id="rId17"/>
  </p:sldIdLst>
  <p:sldSz cx="9144000" cy="6858000" type="screen4x3"/>
  <p:notesSz cx="6761163" cy="99425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3333"/>
    <a:srgbClr val="4D4D4D"/>
    <a:srgbClr val="FF0000"/>
    <a:srgbClr val="00B45A"/>
    <a:srgbClr val="777777"/>
    <a:srgbClr val="00B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701" autoAdjust="0"/>
  </p:normalViewPr>
  <p:slideViewPr>
    <p:cSldViewPr>
      <p:cViewPr>
        <p:scale>
          <a:sx n="100" d="100"/>
          <a:sy n="100" d="100"/>
        </p:scale>
        <p:origin x="-1872" y="-240"/>
      </p:cViewPr>
      <p:guideLst>
        <p:guide orient="horz" pos="1366"/>
        <p:guide pos="4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1BDEDD52-BC99-40F9-BF21-F0A52C5518A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736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5E3351D8-2C97-4AEF-ACC8-8D89F9F703F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45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351D8-2C97-4AEF-ACC8-8D89F9F703F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86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3351D8-2C97-4AEF-ACC8-8D89F9F703F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86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pic>
        <p:nvPicPr>
          <p:cNvPr id="4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8792"/>
            <a:ext cx="3008313" cy="90011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808793"/>
            <a:ext cx="5111750" cy="43173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708908"/>
            <a:ext cx="3008313" cy="3417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5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17"/>
            <a:ext cx="5486400" cy="2738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5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e 104"/>
          <p:cNvGraphicFramePr/>
          <p:nvPr userDrawn="1">
            <p:extLst>
              <p:ext uri="{D42A27DB-BD31-4B8C-83A1-F6EECF244321}">
                <p14:modId xmlns:p14="http://schemas.microsoft.com/office/powerpoint/2010/main" val="140281131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792000" y="2131199"/>
            <a:ext cx="7559838" cy="39981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742950" indent="-285750">
              <a:buFont typeface="Arial" pitchFamily="34" charset="0"/>
              <a:buChar char="•"/>
              <a:defRPr sz="2400"/>
            </a:lvl2pPr>
            <a:lvl3pPr marL="1143000" indent="-228600">
              <a:buFont typeface="Symbol" pitchFamily="18" charset="2"/>
              <a:buChar char="-"/>
              <a:defRPr sz="2000"/>
            </a:lvl3pPr>
            <a:lvl4pPr marL="1600200" indent="-228600">
              <a:buFont typeface="Wingdings" pitchFamily="2" charset="2"/>
              <a:buChar char="Ø"/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393410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Lini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494" y="18087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3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6793077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8792"/>
            <a:ext cx="8229600" cy="962977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88930"/>
            <a:ext cx="8229600" cy="3420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8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9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pic>
        <p:nvPicPr>
          <p:cNvPr id="4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0879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3068954"/>
            <a:ext cx="4038600" cy="30572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3068954"/>
            <a:ext cx="4038600" cy="305720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7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4593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6926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609023"/>
            <a:ext cx="4040188" cy="25171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96926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609023"/>
            <a:ext cx="4041775" cy="251714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pic>
        <p:nvPicPr>
          <p:cNvPr id="7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8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0597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pic>
        <p:nvPicPr>
          <p:cNvPr id="5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" name="Table 104"/>
          <p:cNvGraphicFramePr/>
          <p:nvPr userDrawn="1">
            <p:extLst>
              <p:ext uri="{D42A27DB-BD31-4B8C-83A1-F6EECF244321}">
                <p14:modId xmlns:p14="http://schemas.microsoft.com/office/powerpoint/2010/main" val="19022606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400" dirty="0">
                        <a:solidFill>
                          <a:srgbClr val="60606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advClick="0" advTm="1000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1988815"/>
            <a:ext cx="8229600" cy="1980254"/>
          </a:xfrm>
        </p:spPr>
        <p:txBody>
          <a:bodyPr/>
          <a:lstStyle/>
          <a:p>
            <a:pPr algn="l"/>
            <a:r>
              <a:rPr lang="de-CH" sz="2800" b="1" dirty="0" smtClean="0">
                <a:solidFill>
                  <a:srgbClr val="C00000"/>
                </a:solidFill>
              </a:rPr>
              <a:t>Das Notariat – überflüssig oder unverzichtbar?</a:t>
            </a:r>
            <a:r>
              <a:rPr lang="de-CH" dirty="0" smtClean="0">
                <a:solidFill>
                  <a:srgbClr val="C00000"/>
                </a:solidFill>
              </a:rPr>
              <a:t/>
            </a:r>
            <a:br>
              <a:rPr lang="de-CH" dirty="0" smtClean="0">
                <a:solidFill>
                  <a:srgbClr val="C00000"/>
                </a:solidFill>
              </a:rPr>
            </a:br>
            <a:r>
              <a:rPr lang="de-CH" sz="2000" dirty="0" smtClean="0">
                <a:solidFill>
                  <a:schemeClr val="tx1"/>
                </a:solidFill>
              </a:rPr>
              <a:t>2. Tag der freien Berufe SVFB</a:t>
            </a:r>
            <a:br>
              <a:rPr lang="de-CH" sz="2000" dirty="0" smtClean="0">
                <a:solidFill>
                  <a:schemeClr val="tx1"/>
                </a:solidFill>
              </a:rPr>
            </a:br>
            <a:r>
              <a:rPr lang="de-CH" sz="2000" dirty="0" smtClean="0">
                <a:solidFill>
                  <a:schemeClr val="tx1"/>
                </a:solidFill>
              </a:rPr>
              <a:t>8. Juni 2015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791517" y="4329115"/>
            <a:ext cx="7560483" cy="1752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e-CH" sz="2000" b="1" dirty="0" smtClean="0">
                <a:solidFill>
                  <a:srgbClr val="C00000"/>
                </a:solidFill>
              </a:rPr>
              <a:t>Dr. Stefan Schmiedlin</a:t>
            </a:r>
          </a:p>
          <a:p>
            <a:pPr marL="0" indent="0">
              <a:buNone/>
            </a:pPr>
            <a:r>
              <a:rPr lang="de-CH" sz="2000" dirty="0"/>
              <a:t>Advokat und Notar, </a:t>
            </a:r>
            <a:r>
              <a:rPr lang="de-CH" sz="2000" dirty="0" smtClean="0"/>
              <a:t>Basel</a:t>
            </a:r>
            <a:br>
              <a:rPr lang="de-CH" sz="2000" dirty="0" smtClean="0"/>
            </a:br>
            <a:r>
              <a:rPr lang="de-CH" sz="2000" dirty="0" smtClean="0"/>
              <a:t>Präsident des Schweizerischen Notarenverbandes SNV</a:t>
            </a:r>
          </a:p>
          <a:p>
            <a:pPr marL="0" indent="0">
              <a:buNone/>
            </a:pPr>
            <a:endParaRPr lang="de-CH" sz="2000" dirty="0" smtClean="0"/>
          </a:p>
        </p:txBody>
      </p:sp>
      <p:cxnSp>
        <p:nvCxnSpPr>
          <p:cNvPr id="8" name="Gerade Verbindung 7"/>
          <p:cNvCxnSpPr/>
          <p:nvPr/>
        </p:nvCxnSpPr>
        <p:spPr>
          <a:xfrm>
            <a:off x="5115892" y="5769299"/>
            <a:ext cx="40319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s</a:t>
            </a:r>
            <a:r>
              <a:rPr lang="de-CH" dirty="0" smtClean="0"/>
              <a:t>chafft und gewährleistet Rechtssicherheit</a:t>
            </a:r>
          </a:p>
          <a:p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f</a:t>
            </a:r>
            <a:r>
              <a:rPr lang="de-CH" sz="2000" dirty="0" smtClean="0"/>
              <a:t>ördert Klarheit und dient der Beweissicherung</a:t>
            </a:r>
          </a:p>
          <a:p>
            <a:endParaRPr lang="de-CH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s</a:t>
            </a:r>
            <a:r>
              <a:rPr lang="de-CH" dirty="0" smtClean="0"/>
              <a:t>chützt die schwächere Partei vor Übereilung</a:t>
            </a:r>
          </a:p>
          <a:p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s</a:t>
            </a:r>
            <a:r>
              <a:rPr lang="de-CH" dirty="0" smtClean="0"/>
              <a:t>chafft sichere Grundlage für die </a:t>
            </a:r>
            <a:r>
              <a:rPr lang="de-CH" dirty="0"/>
              <a:t>R</a:t>
            </a:r>
            <a:r>
              <a:rPr lang="de-CH" dirty="0" smtClean="0"/>
              <a:t>egistereintragung</a:t>
            </a:r>
          </a:p>
          <a:p>
            <a:pPr marL="342900" indent="-342900">
              <a:buFont typeface="Arial" pitchFamily="34" charset="0"/>
              <a:buChar char="•"/>
            </a:pPr>
            <a:endParaRPr lang="de-CH" sz="2000" dirty="0" smtClean="0"/>
          </a:p>
          <a:p>
            <a:pPr marL="342900" indent="-342900"/>
            <a:endParaRPr lang="de-CH" dirty="0" smtClean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901756497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chemeClr val="tx1"/>
                          </a:solidFill>
                          <a:sym typeface="Arial"/>
                        </a:rPr>
                        <a:t>Die öffentliche Urkunde</a:t>
                      </a:r>
                      <a:endParaRPr sz="2000" dirty="0">
                        <a:solidFill>
                          <a:schemeClr val="tx1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89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i</a:t>
            </a:r>
            <a:r>
              <a:rPr lang="de-CH" dirty="0" smtClean="0"/>
              <a:t>st zweckmässig, effizient und zuverlässig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bietet </a:t>
            </a:r>
            <a:r>
              <a:rPr lang="de-CH" dirty="0"/>
              <a:t>dem Publikum einen </a:t>
            </a:r>
            <a:endParaRPr lang="de-CH" dirty="0" smtClean="0"/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vollwertigen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alles </a:t>
            </a:r>
            <a:r>
              <a:rPr lang="de-CH" sz="2000" dirty="0"/>
              <a:t>umfassenden </a:t>
            </a:r>
            <a:endParaRPr lang="de-CH" sz="2000" dirty="0" smtClean="0"/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unabhängigen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rechtlichen </a:t>
            </a:r>
          </a:p>
          <a:p>
            <a:pPr lvl="1" indent="0">
              <a:buNone/>
            </a:pPr>
            <a:r>
              <a:rPr lang="de-CH" sz="2000" dirty="0" smtClean="0"/>
              <a:t>Beratungsdienst </a:t>
            </a:r>
            <a:r>
              <a:rPr lang="de-CH" sz="2000" dirty="0"/>
              <a:t>in allen nicht-streitigen Sachen an. </a:t>
            </a:r>
            <a:endParaRPr lang="de-CH" sz="2000" dirty="0" smtClean="0"/>
          </a:p>
          <a:p>
            <a:pPr marL="342900" indent="-342900"/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Das </a:t>
            </a:r>
            <a:r>
              <a:rPr lang="de-CH" dirty="0"/>
              <a:t>Notariat erfüllt als erste Anlaufstelle des </a:t>
            </a:r>
            <a:r>
              <a:rPr lang="de-CH" dirty="0" smtClean="0"/>
              <a:t>Rechtsunter-</a:t>
            </a:r>
            <a:r>
              <a:rPr lang="de-CH" dirty="0" err="1" smtClean="0"/>
              <a:t>worfenen</a:t>
            </a:r>
            <a:r>
              <a:rPr lang="de-CH" dirty="0" smtClean="0"/>
              <a:t> </a:t>
            </a:r>
            <a:r>
              <a:rPr lang="de-CH" dirty="0"/>
              <a:t>im Kontakt mit Rechtsfragen und mit der Justiz eine gesellschaftlich und sozial wichtige Funktion, namentlich im Familienrecht, Erbrecht und Steuerrecht.</a:t>
            </a:r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3658237888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chemeClr val="tx1"/>
                          </a:solidFill>
                          <a:sym typeface="Arial"/>
                        </a:rPr>
                        <a:t>Das freiberufliche Notariat</a:t>
                      </a:r>
                      <a:endParaRPr sz="2000" dirty="0">
                        <a:solidFill>
                          <a:schemeClr val="tx1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r>
              <a:rPr lang="de-CH" dirty="0" smtClean="0"/>
              <a:t>Der Notar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ist eine qualifizierte Fachperson mit universitärem Abschluss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übt staatliche Funktionen der freiwilligen Gerichtsbarkeit aus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stellt die Echtheit, Beweiskraft, Aufbewahrung und Vollstreckbarkeit der Urkunden sicher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arbeitet auf eigene Rechnung und auf eigene Verantwortung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wahrt die Interessen der Klienten gleichmässig und neutral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untersteht der Geheimhaltungspflicht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ist beratend tätig in (fast) allen Lebenslagen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22 von 28 EU-Mitgliedsstaaten führen heute bereits das freiberufliche </a:t>
            </a:r>
            <a:r>
              <a:rPr lang="de-CH" dirty="0" smtClean="0"/>
              <a:t>Notariat</a:t>
            </a:r>
            <a:endParaRPr lang="de-CH" dirty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1113740718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rgbClr val="000000"/>
                          </a:solidFill>
                          <a:sym typeface="Arial"/>
                        </a:rPr>
                        <a:t>Berufsbild freiberuflicher Notar</a:t>
                      </a:r>
                      <a:endParaRPr sz="200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1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Einheitliche schweizerische Notariatsprozessordnung</a:t>
            </a:r>
          </a:p>
          <a:p>
            <a:pPr marL="342900" indent="-342900">
              <a:buFont typeface="Arial" pitchFamily="34" charset="0"/>
              <a:buChar char="•"/>
            </a:pP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Anhebung der Fachkompetenz auf die wissenschaftliche (universitäre) Ausbildung des freien Notariats</a:t>
            </a:r>
          </a:p>
          <a:p>
            <a:pPr marL="342900" indent="-342900">
              <a:buFont typeface="Arial" pitchFamily="34" charset="0"/>
              <a:buChar char="•"/>
            </a:pP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Einheitliche Grundbuchpraxis im Grundstücksverkehr</a:t>
            </a:r>
          </a:p>
          <a:p>
            <a:pPr marL="342900" indent="-342900">
              <a:buFont typeface="Arial" pitchFamily="34" charset="0"/>
              <a:buChar char="•"/>
            </a:pP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Implementierung des elektronischen Rechtsverkehrs mit</a:t>
            </a:r>
            <a:br>
              <a:rPr lang="de-CH" dirty="0" smtClean="0"/>
            </a:br>
            <a:r>
              <a:rPr lang="de-CH" dirty="0" smtClean="0"/>
              <a:t>allen Registerämtern</a:t>
            </a:r>
          </a:p>
          <a:p>
            <a:pPr marL="342900" indent="-342900">
              <a:buFont typeface="Arial" pitchFamily="34" charset="0"/>
              <a:buChar char="•"/>
            </a:pP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Sicherstellung der Unabhängigkeit der Ausübung des Notariatsberufes als weltweit anerkannte Berufspflicht</a:t>
            </a:r>
            <a:endParaRPr lang="de-CH" dirty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1432774225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rgbClr val="000000"/>
                          </a:solidFill>
                          <a:sym typeface="Arial"/>
                        </a:rPr>
                        <a:t>Unsere Anliegen im Falle der Freizügigkeit</a:t>
                      </a:r>
                      <a:endParaRPr sz="200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6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pPr algn="ctr"/>
            <a:endParaRPr lang="de-CH" sz="2800" dirty="0" smtClean="0"/>
          </a:p>
          <a:p>
            <a:pPr algn="ctr"/>
            <a:endParaRPr lang="de-CH" sz="2800" dirty="0"/>
          </a:p>
          <a:p>
            <a:pPr algn="ctr"/>
            <a:r>
              <a:rPr lang="de-CH" sz="2800" b="1" dirty="0">
                <a:solidFill>
                  <a:srgbClr val="C00000"/>
                </a:solidFill>
              </a:rPr>
              <a:t>Das Notariat – überflüssig </a:t>
            </a:r>
            <a:r>
              <a:rPr lang="de-CH" sz="2800" b="1" dirty="0" smtClean="0">
                <a:solidFill>
                  <a:srgbClr val="C00000"/>
                </a:solidFill>
              </a:rPr>
              <a:t>...  </a:t>
            </a:r>
            <a:r>
              <a:rPr lang="de-CH" sz="2800" b="1" dirty="0">
                <a:solidFill>
                  <a:srgbClr val="C00000"/>
                </a:solidFill>
              </a:rPr>
              <a:t>?</a:t>
            </a:r>
            <a:r>
              <a:rPr lang="de-CH" sz="2800" b="1" dirty="0" smtClean="0">
                <a:solidFill>
                  <a:srgbClr val="C00000"/>
                </a:solidFill>
              </a:rPr>
              <a:t> </a:t>
            </a:r>
            <a:endParaRPr lang="de-CH" dirty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2511618553"/>
              </p:ext>
            </p:extLst>
          </p:nvPr>
        </p:nvGraphicFramePr>
        <p:xfrm>
          <a:off x="-1" y="1420722"/>
          <a:ext cx="9144000" cy="56809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68094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000" b="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3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pPr algn="ctr"/>
            <a:endParaRPr lang="de-CH" sz="2800" dirty="0" smtClean="0"/>
          </a:p>
          <a:p>
            <a:pPr algn="ctr"/>
            <a:endParaRPr lang="de-CH" sz="2800" dirty="0"/>
          </a:p>
          <a:p>
            <a:pPr algn="ctr"/>
            <a:r>
              <a:rPr lang="de-CH" sz="2800" b="1" dirty="0">
                <a:solidFill>
                  <a:srgbClr val="C00000"/>
                </a:solidFill>
              </a:rPr>
              <a:t>oder </a:t>
            </a:r>
            <a:r>
              <a:rPr lang="de-CH" sz="2800" b="1" dirty="0" smtClean="0">
                <a:solidFill>
                  <a:srgbClr val="C00000"/>
                </a:solidFill>
              </a:rPr>
              <a:t>ist das Notariat unverzichtbar ?</a:t>
            </a:r>
            <a:r>
              <a:rPr lang="de-CH" sz="2800" dirty="0">
                <a:solidFill>
                  <a:srgbClr val="C00000"/>
                </a:solidFill>
              </a:rPr>
              <a:t/>
            </a:r>
            <a:br>
              <a:rPr lang="de-CH" sz="2800" dirty="0">
                <a:solidFill>
                  <a:srgbClr val="C00000"/>
                </a:solidFill>
              </a:rPr>
            </a:br>
            <a:endParaRPr lang="de-CH" dirty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3593117363"/>
              </p:ext>
            </p:extLst>
          </p:nvPr>
        </p:nvGraphicFramePr>
        <p:xfrm>
          <a:off x="-1" y="1420722"/>
          <a:ext cx="9144000" cy="56809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68094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sz="2000" b="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2000" y="2131200"/>
            <a:ext cx="7559838" cy="1980254"/>
          </a:xfrm>
        </p:spPr>
        <p:txBody>
          <a:bodyPr/>
          <a:lstStyle/>
          <a:p>
            <a:r>
              <a:rPr lang="de-CH" sz="3600" dirty="0" smtClean="0"/>
              <a:t>Vielen Dank</a:t>
            </a:r>
            <a:br>
              <a:rPr lang="de-CH" sz="3600" dirty="0" smtClean="0"/>
            </a:br>
            <a:r>
              <a:rPr lang="de-CH" sz="3600" dirty="0" smtClean="0"/>
              <a:t>für Ihre Aufmerksamkeit!</a:t>
            </a:r>
            <a:endParaRPr lang="de-CH" sz="1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791517" y="4329115"/>
            <a:ext cx="7560483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de-CH" sz="2000" b="1" dirty="0" smtClean="0">
                <a:solidFill>
                  <a:srgbClr val="C00000"/>
                </a:solidFill>
              </a:rPr>
              <a:t>www.schweizernotare.ch</a:t>
            </a:r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</p:txBody>
      </p:sp>
      <p:cxnSp>
        <p:nvCxnSpPr>
          <p:cNvPr id="8" name="Gerade Verbindung 7"/>
          <p:cNvCxnSpPr/>
          <p:nvPr/>
        </p:nvCxnSpPr>
        <p:spPr>
          <a:xfrm>
            <a:off x="5112069" y="5769299"/>
            <a:ext cx="403193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2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" name="Table 104"/>
          <p:cNvGraphicFramePr/>
          <p:nvPr>
            <p:extLst>
              <p:ext uri="{D42A27DB-BD31-4B8C-83A1-F6EECF244321}">
                <p14:modId xmlns:p14="http://schemas.microsoft.com/office/powerpoint/2010/main" val="3291031537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rgbClr val="000000"/>
                          </a:solidFill>
                          <a:sym typeface="Arial"/>
                        </a:rPr>
                        <a:t>Das Notariat in der Schweiz</a:t>
                      </a:r>
                      <a:endParaRPr sz="240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203141"/>
            <a:ext cx="6667500" cy="42862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613400" y="825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5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" name="Table 104"/>
          <p:cNvGraphicFramePr/>
          <p:nvPr>
            <p:extLst>
              <p:ext uri="{D42A27DB-BD31-4B8C-83A1-F6EECF244321}">
                <p14:modId xmlns:p14="http://schemas.microsoft.com/office/powerpoint/2010/main" val="2455192225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rgbClr val="000000"/>
                          </a:solidFill>
                          <a:sym typeface="Arial"/>
                        </a:rPr>
                        <a:t>Übersicht der 13 Kantonalverbände</a:t>
                      </a:r>
                      <a:endParaRPr sz="240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2203141"/>
            <a:ext cx="666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136769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Inhaltsplatzhalter 2"/>
          <p:cNvSpPr>
            <a:spLocks noGrp="1"/>
          </p:cNvSpPr>
          <p:nvPr>
            <p:ph type="body" sz="quarter" idx="10"/>
          </p:nvPr>
        </p:nvSpPr>
        <p:spPr>
          <a:xfrm>
            <a:off x="431471" y="2131199"/>
            <a:ext cx="8281058" cy="3998145"/>
          </a:xfrm>
        </p:spPr>
        <p:txBody>
          <a:bodyPr/>
          <a:lstStyle/>
          <a:p>
            <a:r>
              <a:rPr lang="de-CH" dirty="0"/>
              <a:t>Der Schweizerische Notarenverband </a:t>
            </a:r>
            <a:r>
              <a:rPr lang="de-CH" b="1" dirty="0" smtClean="0">
                <a:solidFill>
                  <a:srgbClr val="FF0000"/>
                </a:solidFill>
              </a:rPr>
              <a:t>SNV </a:t>
            </a:r>
            <a:r>
              <a:rPr lang="de-CH" b="1" dirty="0">
                <a:solidFill>
                  <a:srgbClr val="FF0000"/>
                </a:solidFill>
              </a:rPr>
              <a:t>•</a:t>
            </a:r>
            <a:r>
              <a:rPr lang="de-CH" b="1" dirty="0" smtClean="0">
                <a:solidFill>
                  <a:srgbClr val="FF0000"/>
                </a:solidFill>
              </a:rPr>
              <a:t> FSN </a:t>
            </a:r>
            <a:r>
              <a:rPr lang="de-CH" dirty="0" smtClean="0"/>
              <a:t>ist der Dachverband </a:t>
            </a:r>
            <a:r>
              <a:rPr lang="de-CH" dirty="0"/>
              <a:t>der freiberuflichen Notare der </a:t>
            </a:r>
            <a:r>
              <a:rPr lang="de-CH" dirty="0" smtClean="0"/>
              <a:t>Schweiz.</a:t>
            </a:r>
          </a:p>
          <a:p>
            <a:endParaRPr lang="de-CH" dirty="0"/>
          </a:p>
          <a:p>
            <a:pPr marL="342900" indent="-342900">
              <a:buFont typeface="Arial"/>
              <a:buChar char="•"/>
            </a:pPr>
            <a:r>
              <a:rPr lang="de-CH" dirty="0" smtClean="0"/>
              <a:t>Gründung 1988</a:t>
            </a:r>
          </a:p>
          <a:p>
            <a:pPr marL="342900" indent="-342900">
              <a:buFont typeface="Arial"/>
              <a:buChar char="•"/>
            </a:pPr>
            <a:r>
              <a:rPr lang="de-CH" dirty="0" smtClean="0"/>
              <a:t>1’565 Mitglieder</a:t>
            </a:r>
          </a:p>
          <a:p>
            <a:pPr marL="342900" indent="-342900">
              <a:buFont typeface="Arial"/>
              <a:buChar char="•"/>
            </a:pPr>
            <a:r>
              <a:rPr lang="de-CH" dirty="0" smtClean="0"/>
              <a:t>13 Kantonalverbände</a:t>
            </a:r>
            <a:r>
              <a:rPr lang="de-CH" dirty="0"/>
              <a:t> </a:t>
            </a:r>
            <a:r>
              <a:rPr lang="de-CH" dirty="0" smtClean="0"/>
              <a:t>mit 1520 Einzelmitgliedern</a:t>
            </a:r>
          </a:p>
          <a:p>
            <a:pPr marL="342900" indent="-342900">
              <a:buFont typeface="Arial"/>
              <a:buChar char="•"/>
            </a:pPr>
            <a:r>
              <a:rPr lang="de-CH" dirty="0" smtClean="0"/>
              <a:t>45 Einzelmitglieder aus Kantonen ohne Verbandsorganisation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0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Claude_Monet_-_Caricature_of_Léon_Manch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01" y="0"/>
            <a:ext cx="4940921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349500" y="666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471" y="5949322"/>
            <a:ext cx="17620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0" dirty="0" smtClean="0"/>
              <a:t>Léon </a:t>
            </a:r>
            <a:r>
              <a:rPr lang="de-DE" sz="1400" b="0" dirty="0" err="1" smtClean="0"/>
              <a:t>Marchon</a:t>
            </a:r>
            <a:endParaRPr lang="de-DE" sz="1400" b="0" dirty="0"/>
          </a:p>
          <a:p>
            <a:r>
              <a:rPr lang="de-DE" sz="1400" b="0" dirty="0" smtClean="0"/>
              <a:t>von Claude Monnet</a:t>
            </a:r>
          </a:p>
          <a:p>
            <a:r>
              <a:rPr lang="de-DE" sz="1400" b="0" dirty="0" smtClean="0"/>
              <a:t>1855</a:t>
            </a:r>
            <a:endParaRPr lang="de-DE" sz="1400" b="0" dirty="0"/>
          </a:p>
        </p:txBody>
      </p:sp>
    </p:spTree>
    <p:extLst>
      <p:ext uri="{BB962C8B-B14F-4D97-AF65-F5344CB8AC3E}">
        <p14:creationId xmlns:p14="http://schemas.microsoft.com/office/powerpoint/2010/main" val="18144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349500" y="6667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" name="Bild 1" descr="labor-b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0" y="368609"/>
            <a:ext cx="7253614" cy="62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6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627068997"/>
              </p:ext>
            </p:extLst>
          </p:nvPr>
        </p:nvGraphicFramePr>
        <p:xfrm>
          <a:off x="-1" y="1420722"/>
          <a:ext cx="9144000" cy="109728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748117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endParaRPr lang="de-CH" sz="2400" dirty="0" smtClean="0">
                        <a:solidFill>
                          <a:schemeClr val="tx1"/>
                        </a:solidFill>
                        <a:sym typeface="Arial"/>
                      </a:endParaRPr>
                    </a:p>
                    <a:p>
                      <a:pPr lvl="0" algn="ctr">
                        <a:defRPr sz="1800" b="0" i="0"/>
                      </a:pPr>
                      <a:endParaRPr lang="de-CH" sz="2400" dirty="0" smtClean="0">
                        <a:solidFill>
                          <a:schemeClr val="tx1"/>
                        </a:solidFill>
                        <a:sym typeface="Arial"/>
                      </a:endParaRPr>
                    </a:p>
                    <a:p>
                      <a:pPr lvl="0" algn="ctr">
                        <a:defRPr sz="1800" b="0" i="0"/>
                      </a:pPr>
                      <a:endParaRPr lang="de-CH" sz="2400" dirty="0" smtClean="0">
                        <a:solidFill>
                          <a:schemeClr val="tx1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511609" y="2528885"/>
            <a:ext cx="60253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2800" b="0" dirty="0">
                <a:sym typeface="Arial"/>
              </a:rPr>
              <a:t>Welchem Zweck dient das Notariat 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9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528888"/>
            <a:ext cx="7559838" cy="4140525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ist </a:t>
            </a:r>
            <a:r>
              <a:rPr lang="de-CH" dirty="0"/>
              <a:t>Garant für </a:t>
            </a:r>
            <a:endParaRPr lang="de-CH" dirty="0" smtClean="0"/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höchste </a:t>
            </a:r>
            <a:r>
              <a:rPr lang="de-CH" sz="2000" dirty="0"/>
              <a:t>Rechtssicherheit und </a:t>
            </a:r>
            <a:endParaRPr lang="de-CH" sz="2000" dirty="0" smtClean="0"/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höchsten Rechtsfrieden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stellt </a:t>
            </a:r>
            <a:r>
              <a:rPr lang="de-CH" dirty="0"/>
              <a:t>einen hochwertigen wirtschaftlichen und sozialen Wert </a:t>
            </a:r>
            <a:r>
              <a:rPr lang="de-CH" dirty="0" smtClean="0"/>
              <a:t>dar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steht </a:t>
            </a:r>
            <a:r>
              <a:rPr lang="de-CH" dirty="0"/>
              <a:t>im Dienste des rechtssuchenden </a:t>
            </a:r>
            <a:r>
              <a:rPr lang="de-CH" dirty="0" smtClean="0"/>
              <a:t>Konsumenten, unbesehen dessen gesellschaftlichen</a:t>
            </a:r>
            <a:r>
              <a:rPr lang="de-CH" dirty="0"/>
              <a:t>, sozialen oder wirtschaftlichen </a:t>
            </a:r>
            <a:r>
              <a:rPr lang="de-CH" dirty="0" smtClean="0"/>
              <a:t>Stellung</a:t>
            </a:r>
          </a:p>
          <a:p>
            <a:pPr marL="342900" indent="-342900">
              <a:buFont typeface="Arial" pitchFamily="34" charset="0"/>
              <a:buChar char="•"/>
            </a:pPr>
            <a:endParaRPr lang="de-CH" dirty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1032975817"/>
              </p:ext>
            </p:extLst>
          </p:nvPr>
        </p:nvGraphicFramePr>
        <p:xfrm>
          <a:off x="-1" y="1420722"/>
          <a:ext cx="9144000" cy="6705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chemeClr val="tx1"/>
                          </a:solidFill>
                          <a:sym typeface="Arial"/>
                        </a:rPr>
                        <a:t>Das Notariat und die damit verbundene Registerführung </a:t>
                      </a:r>
                    </a:p>
                    <a:p>
                      <a:pPr lvl="0" algn="ctr">
                        <a:defRPr sz="1800" b="0" i="0"/>
                      </a:pPr>
                      <a:r>
                        <a:rPr lang="de-CH" sz="2000" dirty="0" smtClean="0">
                          <a:solidFill>
                            <a:schemeClr val="tx1"/>
                          </a:solidFill>
                          <a:sym typeface="Arial"/>
                        </a:rPr>
                        <a:t>(Grundbuch und Handelsregister)</a:t>
                      </a:r>
                      <a:endParaRPr sz="2000" dirty="0">
                        <a:solidFill>
                          <a:schemeClr val="tx1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792000" y="2168526"/>
            <a:ext cx="7559838" cy="4500888"/>
          </a:xfrm>
        </p:spPr>
        <p:txBody>
          <a:bodyPr/>
          <a:lstStyle/>
          <a:p>
            <a:r>
              <a:rPr lang="de-CH" dirty="0" smtClean="0"/>
              <a:t>Die Auswirkungen, </a:t>
            </a:r>
            <a:r>
              <a:rPr lang="de-CH" dirty="0"/>
              <a:t>insbesondere der Rechtssicherheit und des Konsumentenschutzes, </a:t>
            </a:r>
            <a:r>
              <a:rPr lang="de-CH" dirty="0" smtClean="0"/>
              <a:t>werden regelmässig </a:t>
            </a:r>
            <a:r>
              <a:rPr lang="de-CH" dirty="0"/>
              <a:t>unterschätzt</a:t>
            </a:r>
            <a:r>
              <a:rPr lang="de-CH" dirty="0" smtClean="0"/>
              <a:t>.</a:t>
            </a:r>
          </a:p>
          <a:p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Im angelsächsischen Rechtskreis 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/>
              <a:t>40 </a:t>
            </a:r>
            <a:r>
              <a:rPr lang="de-CH" sz="2000" dirty="0" smtClean="0"/>
              <a:t>Mal </a:t>
            </a:r>
            <a:r>
              <a:rPr lang="de-CH" sz="2000" dirty="0"/>
              <a:t>mehr </a:t>
            </a:r>
            <a:r>
              <a:rPr lang="de-CH" sz="2000" dirty="0" smtClean="0"/>
              <a:t>prozessuale Auseinandersetzungen</a:t>
            </a:r>
            <a:br>
              <a:rPr lang="de-CH" sz="2000" dirty="0" smtClean="0"/>
            </a:br>
            <a:r>
              <a:rPr lang="de-CH" sz="1800" i="1" dirty="0" smtClean="0"/>
              <a:t>trotz Begleitung der Abschlüsse durch Anwälte</a:t>
            </a:r>
          </a:p>
          <a:p>
            <a:pPr lvl="1" indent="0">
              <a:buNone/>
            </a:pPr>
            <a:endParaRPr lang="de-CH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 smtClean="0"/>
              <a:t>Bei notariell beurkundeten Verträgen</a:t>
            </a:r>
          </a:p>
          <a:p>
            <a:pPr marL="1085850" lvl="1" indent="-342900">
              <a:buFont typeface="Wingdings" pitchFamily="2" charset="2"/>
              <a:buChar char="Ø"/>
            </a:pPr>
            <a:r>
              <a:rPr lang="de-CH" sz="2000" dirty="0" smtClean="0"/>
              <a:t>Prozessrate deutlich unter 1 Promille</a:t>
            </a:r>
          </a:p>
          <a:p>
            <a:pPr marL="1085850" lvl="1" indent="-342900">
              <a:buFont typeface="Wingdings" pitchFamily="2" charset="2"/>
              <a:buChar char="Ø"/>
            </a:pPr>
            <a:endParaRPr lang="de-CH" sz="2000" dirty="0"/>
          </a:p>
          <a:p>
            <a:pPr>
              <a:tabLst>
                <a:tab pos="714375" algn="l"/>
              </a:tabLst>
            </a:pPr>
            <a:endParaRPr lang="de-CH" sz="1600" dirty="0" smtClean="0"/>
          </a:p>
          <a:p>
            <a:pPr>
              <a:tabLst>
                <a:tab pos="714375" algn="l"/>
              </a:tabLst>
            </a:pPr>
            <a:r>
              <a:rPr lang="de-CH" sz="1600" dirty="0" smtClean="0"/>
              <a:t>Quelle</a:t>
            </a:r>
            <a:r>
              <a:rPr lang="de-CH" sz="1600" dirty="0"/>
              <a:t>: </a:t>
            </a:r>
            <a:r>
              <a:rPr lang="de-CH" sz="1600" dirty="0" smtClean="0"/>
              <a:t>	Weltbank </a:t>
            </a:r>
            <a:r>
              <a:rPr lang="de-CH" sz="1600" dirty="0"/>
              <a:t>im Rahmen von „</a:t>
            </a:r>
            <a:r>
              <a:rPr lang="de-CH" sz="1600" dirty="0" err="1"/>
              <a:t>Doing</a:t>
            </a:r>
            <a:r>
              <a:rPr lang="de-CH" sz="1600" dirty="0"/>
              <a:t> Business“ in 2004, 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de-CH" sz="1600" dirty="0" smtClean="0"/>
              <a:t>	</a:t>
            </a:r>
            <a:r>
              <a:rPr lang="de-CH" sz="1600" dirty="0" err="1" smtClean="0"/>
              <a:t>Understandig</a:t>
            </a:r>
            <a:r>
              <a:rPr lang="de-CH" sz="1600" dirty="0" smtClean="0"/>
              <a:t> Regulation</a:t>
            </a:r>
            <a:endParaRPr lang="de-CH" sz="1600" dirty="0"/>
          </a:p>
        </p:txBody>
      </p:sp>
      <p:graphicFrame>
        <p:nvGraphicFramePr>
          <p:cNvPr id="4" name="Table 104"/>
          <p:cNvGraphicFramePr/>
          <p:nvPr>
            <p:extLst>
              <p:ext uri="{D42A27DB-BD31-4B8C-83A1-F6EECF244321}">
                <p14:modId xmlns:p14="http://schemas.microsoft.com/office/powerpoint/2010/main" val="269855982"/>
              </p:ext>
            </p:extLst>
          </p:nvPr>
        </p:nvGraphicFramePr>
        <p:xfrm>
          <a:off x="-1" y="1420722"/>
          <a:ext cx="9144000" cy="3657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8328">
                <a:tc>
                  <a:txBody>
                    <a:bodyPr/>
                    <a:lstStyle/>
                    <a:p>
                      <a:pPr lvl="0" algn="ctr">
                        <a:defRPr sz="1800" b="0" i="0"/>
                      </a:pPr>
                      <a:r>
                        <a:rPr lang="de-CH" sz="2400" dirty="0" smtClean="0">
                          <a:solidFill>
                            <a:srgbClr val="000000"/>
                          </a:solidFill>
                          <a:sym typeface="Arial"/>
                        </a:rPr>
                        <a:t>Rechtssicherheit</a:t>
                      </a:r>
                      <a:endParaRPr sz="2000" dirty="0">
                        <a:solidFill>
                          <a:srgbClr val="000000"/>
                        </a:solidFill>
                        <a:sym typeface="Arial"/>
                      </a:endParaRPr>
                    </a:p>
                  </a:txBody>
                  <a:tcPr marL="0" marR="0" marT="0" marB="0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5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331</Words>
  <Application>Microsoft Office PowerPoint</Application>
  <PresentationFormat>Bildschirmpräsentation (4:3)</PresentationFormat>
  <Paragraphs>82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Design1</vt:lpstr>
      <vt:lpstr>Das Notariat – überflüssig oder unverzichtbar? 2. Tag der freien Berufe SVFB 8. Juni 2015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BM Schleipen</dc:creator>
  <cp:lastModifiedBy>Melanie Pischke</cp:lastModifiedBy>
  <cp:revision>168</cp:revision>
  <cp:lastPrinted>2015-01-14T10:59:22Z</cp:lastPrinted>
  <dcterms:created xsi:type="dcterms:W3CDTF">2012-11-09T08:30:17Z</dcterms:created>
  <dcterms:modified xsi:type="dcterms:W3CDTF">2015-06-18T13:00:45Z</dcterms:modified>
</cp:coreProperties>
</file>