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60" r:id="rId2"/>
    <p:sldId id="336" r:id="rId3"/>
    <p:sldId id="337" r:id="rId4"/>
    <p:sldId id="386" r:id="rId5"/>
    <p:sldId id="313" r:id="rId6"/>
    <p:sldId id="309" r:id="rId7"/>
    <p:sldId id="316" r:id="rId8"/>
    <p:sldId id="340" r:id="rId9"/>
    <p:sldId id="387" r:id="rId10"/>
    <p:sldId id="359" r:id="rId11"/>
    <p:sldId id="346" r:id="rId12"/>
    <p:sldId id="376" r:id="rId13"/>
    <p:sldId id="330" r:id="rId14"/>
    <p:sldId id="379" r:id="rId15"/>
    <p:sldId id="344" r:id="rId16"/>
    <p:sldId id="358" r:id="rId17"/>
    <p:sldId id="380" r:id="rId18"/>
    <p:sldId id="361" r:id="rId19"/>
    <p:sldId id="370" r:id="rId20"/>
    <p:sldId id="371" r:id="rId21"/>
    <p:sldId id="384" r:id="rId22"/>
    <p:sldId id="385" r:id="rId23"/>
    <p:sldId id="373" r:id="rId24"/>
    <p:sldId id="350" r:id="rId25"/>
    <p:sldId id="374" r:id="rId26"/>
    <p:sldId id="382" r:id="rId27"/>
    <p:sldId id="329" r:id="rId28"/>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5632" autoAdjust="0"/>
  </p:normalViewPr>
  <p:slideViewPr>
    <p:cSldViewPr>
      <p:cViewPr>
        <p:scale>
          <a:sx n="105" d="100"/>
          <a:sy n="105" d="100"/>
        </p:scale>
        <p:origin x="-180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5029"/>
          </a:xfrm>
          <a:prstGeom prst="rect">
            <a:avLst/>
          </a:prstGeom>
        </p:spPr>
        <p:txBody>
          <a:bodyPr vert="horz" lIns="90754" tIns="45377" rIns="90754" bIns="45377" rtlCol="0"/>
          <a:lstStyle>
            <a:lvl1pPr algn="l">
              <a:defRPr sz="1200"/>
            </a:lvl1pPr>
          </a:lstStyle>
          <a:p>
            <a:endParaRPr lang="fr-FR"/>
          </a:p>
        </p:txBody>
      </p:sp>
      <p:sp>
        <p:nvSpPr>
          <p:cNvPr id="3" name="Espace réservé de la date 2"/>
          <p:cNvSpPr>
            <a:spLocks noGrp="1"/>
          </p:cNvSpPr>
          <p:nvPr>
            <p:ph type="dt" sz="quarter" idx="1"/>
          </p:nvPr>
        </p:nvSpPr>
        <p:spPr>
          <a:xfrm>
            <a:off x="3815375" y="0"/>
            <a:ext cx="2918830" cy="495029"/>
          </a:xfrm>
          <a:prstGeom prst="rect">
            <a:avLst/>
          </a:prstGeom>
        </p:spPr>
        <p:txBody>
          <a:bodyPr vert="horz" lIns="90754" tIns="45377" rIns="90754" bIns="45377" rtlCol="0"/>
          <a:lstStyle>
            <a:lvl1pPr algn="r">
              <a:defRPr sz="1200"/>
            </a:lvl1pPr>
          </a:lstStyle>
          <a:p>
            <a:fld id="{D2290F92-D30B-8142-B42E-4013B49E05B9}" type="datetimeFigureOut">
              <a:rPr lang="fr-FR" smtClean="0"/>
              <a:t>26/04/2017</a:t>
            </a:fld>
            <a:endParaRPr lang="fr-FR"/>
          </a:p>
        </p:txBody>
      </p:sp>
      <p:sp>
        <p:nvSpPr>
          <p:cNvPr id="4" name="Espace réservé du pied de page 3"/>
          <p:cNvSpPr>
            <a:spLocks noGrp="1"/>
          </p:cNvSpPr>
          <p:nvPr>
            <p:ph type="ftr" sz="quarter" idx="2"/>
          </p:nvPr>
        </p:nvSpPr>
        <p:spPr>
          <a:xfrm>
            <a:off x="1" y="9371285"/>
            <a:ext cx="2918830" cy="495028"/>
          </a:xfrm>
          <a:prstGeom prst="rect">
            <a:avLst/>
          </a:prstGeom>
        </p:spPr>
        <p:txBody>
          <a:bodyPr vert="horz" lIns="90754" tIns="45377" rIns="90754" bIns="4537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5375" y="9371285"/>
            <a:ext cx="2918830" cy="495028"/>
          </a:xfrm>
          <a:prstGeom prst="rect">
            <a:avLst/>
          </a:prstGeom>
        </p:spPr>
        <p:txBody>
          <a:bodyPr vert="horz" lIns="90754" tIns="45377" rIns="90754" bIns="45377" rtlCol="0" anchor="b"/>
          <a:lstStyle>
            <a:lvl1pPr algn="r">
              <a:defRPr sz="1200"/>
            </a:lvl1pPr>
          </a:lstStyle>
          <a:p>
            <a:fld id="{913F98BB-08FF-1344-AA54-9317B901222D}" type="slidenum">
              <a:rPr lang="fr-FR" smtClean="0"/>
              <a:t>‹Nr.›</a:t>
            </a:fld>
            <a:endParaRPr lang="fr-FR"/>
          </a:p>
        </p:txBody>
      </p:sp>
    </p:spTree>
    <p:extLst>
      <p:ext uri="{BB962C8B-B14F-4D97-AF65-F5344CB8AC3E}">
        <p14:creationId xmlns:p14="http://schemas.microsoft.com/office/powerpoint/2010/main" val="78707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de-CH"/>
          </a:p>
        </p:txBody>
      </p:sp>
      <p:sp>
        <p:nvSpPr>
          <p:cNvPr id="3" name="Datumsplatzhalter 2"/>
          <p:cNvSpPr>
            <a:spLocks noGrp="1"/>
          </p:cNvSpPr>
          <p:nvPr>
            <p:ph type="dt" idx="1"/>
          </p:nvPr>
        </p:nvSpPr>
        <p:spPr>
          <a:xfrm>
            <a:off x="3815375" y="1"/>
            <a:ext cx="2918830" cy="493315"/>
          </a:xfrm>
          <a:prstGeom prst="rect">
            <a:avLst/>
          </a:prstGeom>
        </p:spPr>
        <p:txBody>
          <a:bodyPr vert="horz" lIns="90754" tIns="45377" rIns="90754" bIns="45377" rtlCol="0"/>
          <a:lstStyle>
            <a:lvl1pPr algn="r">
              <a:defRPr sz="1200"/>
            </a:lvl1pPr>
          </a:lstStyle>
          <a:p>
            <a:fld id="{420941F4-5B69-4804-BCAC-0606090195B9}" type="datetimeFigureOut">
              <a:rPr lang="de-CH" smtClean="0"/>
              <a:t>26.04.2017</a:t>
            </a:fld>
            <a:endParaRPr lang="de-CH"/>
          </a:p>
        </p:txBody>
      </p:sp>
      <p:sp>
        <p:nvSpPr>
          <p:cNvPr id="4" name="Folienbildplatzhalt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endParaRPr lang="de-CH"/>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0754" tIns="45377" rIns="90754" bIns="4537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a:defRPr sz="1200"/>
            </a:lvl1pPr>
          </a:lstStyle>
          <a:p>
            <a:endParaRPr lang="de-CH"/>
          </a:p>
        </p:txBody>
      </p:sp>
      <p:sp>
        <p:nvSpPr>
          <p:cNvPr id="7" name="Foliennummernplatzhalter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a:defRPr sz="1200"/>
            </a:lvl1pPr>
          </a:lstStyle>
          <a:p>
            <a:fld id="{3D2CC3A2-1791-4770-832F-07C0E2904145}" type="slidenum">
              <a:rPr lang="de-CH" smtClean="0"/>
              <a:t>‹Nr.›</a:t>
            </a:fld>
            <a:endParaRPr lang="de-CH"/>
          </a:p>
        </p:txBody>
      </p:sp>
    </p:spTree>
    <p:extLst>
      <p:ext uri="{BB962C8B-B14F-4D97-AF65-F5344CB8AC3E}">
        <p14:creationId xmlns:p14="http://schemas.microsoft.com/office/powerpoint/2010/main" val="168572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b="0" i="0" u="none" strike="noStrike" kern="1200" baseline="0" dirty="0" smtClean="0">
              <a:solidFill>
                <a:schemeClr val="tx1"/>
              </a:solidFill>
              <a:latin typeface="+mn-lt"/>
              <a:ea typeface="+mn-ea"/>
              <a:cs typeface="+mn-cs"/>
            </a:endParaRPr>
          </a:p>
          <a:p>
            <a:r>
              <a:rPr lang="de-CH" sz="1200" b="0" i="0" u="none" strike="noStrike" kern="1200" baseline="0" dirty="0" smtClean="0">
                <a:solidFill>
                  <a:schemeClr val="tx1"/>
                </a:solidFill>
                <a:latin typeface="+mn-lt"/>
                <a:ea typeface="+mn-ea"/>
                <a:cs typeface="+mn-cs"/>
              </a:rPr>
              <a:t> </a:t>
            </a:r>
          </a:p>
          <a:p>
            <a:r>
              <a:rPr lang="de-CH" sz="1200" b="0" i="0" u="none" strike="noStrike" kern="1200" baseline="0" dirty="0" smtClean="0">
                <a:solidFill>
                  <a:schemeClr val="tx1"/>
                </a:solidFill>
                <a:latin typeface="+mn-lt"/>
                <a:ea typeface="+mn-ea"/>
                <a:cs typeface="+mn-cs"/>
              </a:rPr>
              <a:t>Stress und Burnout: lassen sich Milliardenverluste vermeiden?” </a:t>
            </a:r>
          </a:p>
          <a:p>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1</a:t>
            </a:fld>
            <a:endParaRPr lang="de-CH"/>
          </a:p>
        </p:txBody>
      </p:sp>
    </p:spTree>
    <p:extLst>
      <p:ext uri="{BB962C8B-B14F-4D97-AF65-F5344CB8AC3E}">
        <p14:creationId xmlns:p14="http://schemas.microsoft.com/office/powerpoint/2010/main" val="67713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542"/>
            <a:r>
              <a:rPr lang="de-CH" dirty="0" smtClean="0"/>
              <a:t>Emotionale Erschöpfung</a:t>
            </a:r>
          </a:p>
          <a:p>
            <a:pPr defTabSz="907542"/>
            <a:r>
              <a:rPr lang="de-CH" dirty="0" smtClean="0"/>
              <a:t>gilt als zentrales Merkmal. Es bezieht sich auf das Gefühl, emotional, körperlich und geistig erschöpft und entkräftet zu sein. Die Betroffenen fühlen sich ausgelaugt.</a:t>
            </a:r>
          </a:p>
          <a:p>
            <a:pPr defTabSz="907542"/>
            <a:r>
              <a:rPr lang="de-CH" dirty="0" smtClean="0"/>
              <a:t>Zynismus oder Distanzierung </a:t>
            </a:r>
          </a:p>
          <a:p>
            <a:pPr defTabSz="907542"/>
            <a:r>
              <a:rPr lang="de-CH" dirty="0" smtClean="0"/>
              <a:t>bedeutet eine gleichgültige, distanzierte Einstellung gegenüber der Arbeit (Kunden, Patienten, Arbeitsaufgabe u.a.).</a:t>
            </a:r>
          </a:p>
          <a:p>
            <a:pPr defTabSz="907542"/>
            <a:endParaRPr lang="de-CH" dirty="0" smtClean="0"/>
          </a:p>
          <a:p>
            <a:pPr defTabSz="907542"/>
            <a:r>
              <a:rPr lang="de-CH" dirty="0" smtClean="0"/>
              <a:t>Reduzierte persönliche Leistungsfähigkeit beschreibt das Gefühl, trotz grosser Anstrengung immer weniger zu leisten. Das Vertrauen in die eigenen Fähigkeiten schwindet.</a:t>
            </a:r>
          </a:p>
          <a:p>
            <a:pPr defTabSz="907542"/>
            <a:endParaRPr lang="de-CH" dirty="0" smtClean="0"/>
          </a:p>
          <a:p>
            <a:pPr defTabSz="907542"/>
            <a:endParaRPr lang="de-CH" dirty="0" smtClean="0"/>
          </a:p>
          <a:p>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10</a:t>
            </a:fld>
            <a:endParaRPr lang="de-CH"/>
          </a:p>
        </p:txBody>
      </p:sp>
    </p:spTree>
    <p:extLst>
      <p:ext uri="{BB962C8B-B14F-4D97-AF65-F5344CB8AC3E}">
        <p14:creationId xmlns:p14="http://schemas.microsoft.com/office/powerpoint/2010/main" val="285855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Perfektionismus bekämpfen,</a:t>
            </a:r>
            <a:r>
              <a:rPr lang="de-DE" baseline="0" dirty="0" smtClean="0"/>
              <a:t> </a:t>
            </a:r>
            <a:r>
              <a:rPr lang="de-DE" baseline="0" dirty="0" err="1" smtClean="0"/>
              <a:t>Paretto</a:t>
            </a:r>
            <a:r>
              <a:rPr lang="de-DE" baseline="0" dirty="0" smtClean="0"/>
              <a:t>-Regel!</a:t>
            </a:r>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11</a:t>
            </a:fld>
            <a:endParaRPr lang="de-CH"/>
          </a:p>
        </p:txBody>
      </p:sp>
    </p:spTree>
    <p:extLst>
      <p:ext uri="{BB962C8B-B14F-4D97-AF65-F5344CB8AC3E}">
        <p14:creationId xmlns:p14="http://schemas.microsoft.com/office/powerpoint/2010/main" val="272652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B188FB-3ED0-44C2-A50F-9A1EB3D5306A}" type="slidenum">
              <a:rPr lang="de-DE" smtClean="0">
                <a:ea typeface="ＭＳ Ｐゴシック" pitchFamily="34" charset="-128"/>
              </a:rPr>
              <a:pPr eaLnBrk="1" hangingPunct="1"/>
              <a:t>13</a:t>
            </a:fld>
            <a:endParaRPr lang="de-DE" smtClean="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901700" y="739775"/>
            <a:ext cx="493395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smtClean="0">
              <a:latin typeface="Arial" charset="0"/>
            </a:endParaRPr>
          </a:p>
        </p:txBody>
      </p:sp>
    </p:spTree>
    <p:extLst>
      <p:ext uri="{BB962C8B-B14F-4D97-AF65-F5344CB8AC3E}">
        <p14:creationId xmlns:p14="http://schemas.microsoft.com/office/powerpoint/2010/main" val="23572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14</a:t>
            </a:fld>
            <a:endParaRPr lang="de-CH"/>
          </a:p>
        </p:txBody>
      </p:sp>
    </p:spTree>
    <p:extLst>
      <p:ext uri="{BB962C8B-B14F-4D97-AF65-F5344CB8AC3E}">
        <p14:creationId xmlns:p14="http://schemas.microsoft.com/office/powerpoint/2010/main" val="265539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smtClean="0"/>
          </a:p>
        </p:txBody>
      </p:sp>
    </p:spTree>
    <p:extLst>
      <p:ext uri="{BB962C8B-B14F-4D97-AF65-F5344CB8AC3E}">
        <p14:creationId xmlns:p14="http://schemas.microsoft.com/office/powerpoint/2010/main" val="345600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Psychopharmakologie 	überhaupt somatische Fragestellungen 	</a:t>
            </a:r>
            <a:r>
              <a:rPr lang="de-CH" baseline="0" dirty="0" smtClean="0"/>
              <a:t> aber besonders: Führung und Kenntnisse zu Spital- und Gesundheitswesen</a:t>
            </a:r>
            <a:endParaRPr lang="de-CH" dirty="0"/>
          </a:p>
        </p:txBody>
      </p:sp>
      <p:sp>
        <p:nvSpPr>
          <p:cNvPr id="4" name="Foliennummernplatzhalter 3"/>
          <p:cNvSpPr>
            <a:spLocks noGrp="1"/>
          </p:cNvSpPr>
          <p:nvPr>
            <p:ph type="sldNum" sz="quarter" idx="10"/>
          </p:nvPr>
        </p:nvSpPr>
        <p:spPr/>
        <p:txBody>
          <a:bodyPr/>
          <a:lstStyle/>
          <a:p>
            <a:fld id="{967EB7E6-5952-497D-A2C9-63A3961FAE18}" type="slidenum">
              <a:rPr lang="de-CH" smtClean="0"/>
              <a:t>17</a:t>
            </a:fld>
            <a:endParaRPr lang="de-CH"/>
          </a:p>
        </p:txBody>
      </p:sp>
    </p:spTree>
    <p:extLst>
      <p:ext uri="{BB962C8B-B14F-4D97-AF65-F5344CB8AC3E}">
        <p14:creationId xmlns:p14="http://schemas.microsoft.com/office/powerpoint/2010/main" val="35304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dirty="0" smtClean="0"/>
          </a:p>
        </p:txBody>
      </p:sp>
    </p:spTree>
    <p:extLst>
      <p:ext uri="{BB962C8B-B14F-4D97-AF65-F5344CB8AC3E}">
        <p14:creationId xmlns:p14="http://schemas.microsoft.com/office/powerpoint/2010/main" val="2243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smtClean="0"/>
          </a:p>
        </p:txBody>
      </p:sp>
    </p:spTree>
    <p:extLst>
      <p:ext uri="{BB962C8B-B14F-4D97-AF65-F5344CB8AC3E}">
        <p14:creationId xmlns:p14="http://schemas.microsoft.com/office/powerpoint/2010/main" val="114871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Studien zeigen, dass Anerkennung/Unterstützung besonders wichtig ist (</a:t>
            </a:r>
            <a:r>
              <a:rPr lang="de-CH" baseline="0" dirty="0" err="1" smtClean="0"/>
              <a:t>Effort</a:t>
            </a:r>
            <a:r>
              <a:rPr lang="de-CH" baseline="0" dirty="0" smtClean="0"/>
              <a:t>-</a:t>
            </a:r>
            <a:r>
              <a:rPr lang="de-CH" baseline="0" dirty="0" err="1" smtClean="0"/>
              <a:t>Reward</a:t>
            </a:r>
            <a:r>
              <a:rPr lang="de-CH" baseline="0" dirty="0" smtClean="0"/>
              <a:t>-Balance)</a:t>
            </a:r>
          </a:p>
          <a:p>
            <a:endParaRPr lang="de-CH" baseline="0" dirty="0" smtClean="0"/>
          </a:p>
          <a:p>
            <a:r>
              <a:rPr lang="de-CH" baseline="0" dirty="0" smtClean="0"/>
              <a:t>Es ist also nicht nur die Frage wichtig danach, ob eine Aufgabe </a:t>
            </a:r>
            <a:r>
              <a:rPr lang="de-CH" baseline="0" dirty="0" err="1" smtClean="0"/>
              <a:t>bewältigbar</a:t>
            </a:r>
            <a:r>
              <a:rPr lang="de-CH" baseline="0" dirty="0" smtClean="0"/>
              <a:t> ist, sondern vor allem auch ob es sich für mich lohnt sie zu bewältigen.</a:t>
            </a:r>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4</a:t>
            </a:fld>
            <a:endParaRPr lang="de-CH"/>
          </a:p>
        </p:txBody>
      </p:sp>
    </p:spTree>
    <p:extLst>
      <p:ext uri="{BB962C8B-B14F-4D97-AF65-F5344CB8AC3E}">
        <p14:creationId xmlns:p14="http://schemas.microsoft.com/office/powerpoint/2010/main" val="130413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Arbeitsaufgaben</a:t>
            </a:r>
          </a:p>
          <a:p>
            <a:r>
              <a:rPr lang="de-CH" dirty="0" smtClean="0"/>
              <a:t>Die Arbeitsaufgaben selbst können stressfördernde Merkmale aufweisen. Diese beschränken sich nicht auf "zu viel" oder "zu schwierig". Es lohnt sich für Unternehmen, hier genauer hinzuschauen.</a:t>
            </a:r>
          </a:p>
          <a:p>
            <a:endParaRPr lang="de-CH" dirty="0" smtClean="0"/>
          </a:p>
          <a:p>
            <a:r>
              <a:rPr lang="de-CH" dirty="0" smtClean="0"/>
              <a:t>Die Anforderungen der Arbeitsaufgabe können je nach Gestaltung das Erleben von Stress wesentlich beeinflussen.</a:t>
            </a:r>
          </a:p>
          <a:p>
            <a:r>
              <a:rPr lang="de-CH" dirty="0" smtClean="0"/>
              <a:t>Die Arbeitsmenge ist permanent auch mit hohem Einsatz nicht zu bewältigen. Dauernder Zeit- oder Termindruck verhindert quantitativ und qualitativ optimale Leistungen. </a:t>
            </a:r>
          </a:p>
          <a:p>
            <a:r>
              <a:rPr lang="de-CH" dirty="0" smtClean="0"/>
              <a:t>Die Arbeit übersteigt mindestens in wesentlichen Anteilen die Qualifikation der ausführenden Person.</a:t>
            </a:r>
          </a:p>
          <a:p>
            <a:r>
              <a:rPr lang="de-CH" dirty="0" smtClean="0"/>
              <a:t>Widersprüchliche Anforderungen</a:t>
            </a:r>
          </a:p>
          <a:p>
            <a:r>
              <a:rPr lang="de-CH" dirty="0" smtClean="0"/>
              <a:t>Zum Beispiel Minimierung des Aufwandes bei gleichzeitiger Maximierung der Qualität.</a:t>
            </a:r>
          </a:p>
          <a:p>
            <a:r>
              <a:rPr lang="de-CH" dirty="0" smtClean="0"/>
              <a:t>Einseitige Anforderungen, Die Aufgabe wird beschränkt</a:t>
            </a:r>
          </a:p>
          <a:p>
            <a:r>
              <a:rPr lang="de-CH" dirty="0" smtClean="0"/>
              <a:t>Fehlende Variabilität der Anforderungen, Monotonie</a:t>
            </a:r>
          </a:p>
          <a:p>
            <a:r>
              <a:rPr lang="de-CH" dirty="0" smtClean="0"/>
              <a:t>Zu grosse geistige Anforderungen (hohe Konzentration und Aufmerksamkeit)</a:t>
            </a:r>
          </a:p>
          <a:p>
            <a:r>
              <a:rPr lang="de-CH" dirty="0" smtClean="0"/>
              <a:t>Zu hohe emotionale Anforderungen</a:t>
            </a:r>
          </a:p>
          <a:p>
            <a:r>
              <a:rPr lang="de-CH" dirty="0" smtClean="0"/>
              <a:t>durch Konfrontation mit Leid (Sozialwesen, Pflege usw.)</a:t>
            </a:r>
          </a:p>
          <a:p>
            <a:r>
              <a:rPr lang="de-CH" dirty="0" smtClean="0"/>
              <a:t>    durch Bedrohung und Gewalt</a:t>
            </a:r>
          </a:p>
          <a:p>
            <a:r>
              <a:rPr lang="de-CH" dirty="0" smtClean="0"/>
              <a:t>    durch hohe Verantwortung für Personen oder Ergebnisse</a:t>
            </a:r>
          </a:p>
          <a:p>
            <a:r>
              <a:rPr lang="de-CH" dirty="0" smtClean="0"/>
              <a:t>Zu hohe körperliche Anforderungen</a:t>
            </a:r>
          </a:p>
          <a:p>
            <a:r>
              <a:rPr lang="de-CH" dirty="0" smtClean="0"/>
              <a:t>    durch Fehlhaltungen</a:t>
            </a:r>
          </a:p>
          <a:p>
            <a:r>
              <a:rPr lang="de-CH" dirty="0" smtClean="0"/>
              <a:t>    Sehr schwere körperliche Arbeit, mit hohem Kraftaufwand</a:t>
            </a:r>
          </a:p>
          <a:p>
            <a:r>
              <a:rPr lang="de-CH" dirty="0" smtClean="0"/>
              <a:t>    durch hohe Anforderungen an die Wahrnehmung (Sehen, Hören, Fühlen, Genauigkeit)</a:t>
            </a:r>
          </a:p>
          <a:p>
            <a:r>
              <a:rPr lang="de-CH" dirty="0" smtClean="0"/>
              <a:t>Gefährliche Arbeit (Unfallgefahr)</a:t>
            </a:r>
          </a:p>
          <a:p>
            <a:r>
              <a:rPr lang="de-CH" dirty="0" smtClean="0"/>
              <a:t>Arbeiten, die hohe Konzentration verlangen, weil Fehler gravierende Folgen haben können, sind enorm belastend</a:t>
            </a:r>
          </a:p>
          <a:p>
            <a:r>
              <a:rPr lang="de-CH" dirty="0" smtClean="0"/>
              <a:t>Illegitime Aufgaben</a:t>
            </a:r>
          </a:p>
          <a:p>
            <a:r>
              <a:rPr lang="de-CH" dirty="0" smtClean="0"/>
              <a:t>Aufgaben, deren Ausführung nach Auffassung der Mitarbeitenden nicht von Ihnen erwartet werden kann, nennen wir illegitim. Zwei Formen können unterschieden werden:</a:t>
            </a:r>
          </a:p>
          <a:p>
            <a:r>
              <a:rPr lang="de-CH" dirty="0" smtClean="0"/>
              <a:t>    Als unzumutbar werden Aufgaben bezeichnet, bei denen sich die Person fragt, ob nicht jemand anders diese Aufgabe erledigen soll, weil sie nicht zu ihrer eigentlichen Berufsrolle gehört. Zum Beispiel, eine Pflegefachfrau muss zu allen Pflanzen der Patienten schauen, obwohl dies die Angehörigen tun, oder, einem Patienten dauernd das Fenster öffnen und schliessen, obwohl der Patient selbst dazu in der Lage wäre.</a:t>
            </a:r>
          </a:p>
          <a:p>
            <a:r>
              <a:rPr lang="de-CH" dirty="0" smtClean="0"/>
              <a:t>    Als unnötig werden Aufgaben bezeichnet, bei denen die Person sich fragt, ob diese überhaupt gemacht werden müssen (z.B. Sekretärin, die Kennzahlen zweimal eingeben muss, weil die Computersysteme inkompatibel sind).</a:t>
            </a:r>
          </a:p>
          <a:p>
            <a:r>
              <a:rPr lang="de-CH" dirty="0" smtClean="0"/>
              <a:t>    Solche Aufgaben beinhalten unterschwellig eine Respektlosigkeit gegenüber der Person, womit das Selbstwertgefühl bedroht wird. Dies führt zu Stress.</a:t>
            </a:r>
          </a:p>
          <a:p>
            <a:endParaRPr lang="de-CH" dirty="0" smtClean="0"/>
          </a:p>
          <a:p>
            <a:r>
              <a:rPr lang="de-CH" dirty="0" smtClean="0"/>
              <a:t>Unterforderung</a:t>
            </a:r>
          </a:p>
          <a:p>
            <a:r>
              <a:rPr lang="de-CH" dirty="0" smtClean="0"/>
              <a:t>Die Anforderungen sind quantitativ oder qualitativ zu gering, erzeugen Langeweile und Trägheit, anstatt Herausforderung und Motivation.</a:t>
            </a:r>
          </a:p>
          <a:p>
            <a:endParaRPr lang="de-DE" dirty="0" smtClean="0"/>
          </a:p>
          <a:p>
            <a:endParaRPr lang="de-DE" dirty="0" smtClean="0"/>
          </a:p>
          <a:p>
            <a:r>
              <a:rPr lang="de-CH" b="1" dirty="0" smtClean="0"/>
              <a:t>Arbeitsorganisation</a:t>
            </a:r>
          </a:p>
          <a:p>
            <a:r>
              <a:rPr lang="de-CH" dirty="0" smtClean="0"/>
              <a:t>Die Art und Weise, wie die Arbeit organisiert ist, beeinflusst, wie viel Aufwand und Energie zum Erledigen der Aufgaben erforderlich sind. Probleme bei der Arbeitsorganisation betreffen z.B.:</a:t>
            </a:r>
          </a:p>
          <a:p>
            <a:r>
              <a:rPr lang="de-CH" b="1" dirty="0" smtClean="0"/>
              <a:t>Arbeitszeiten</a:t>
            </a:r>
          </a:p>
          <a:p>
            <a:r>
              <a:rPr lang="de-CH" dirty="0" smtClean="0"/>
              <a:t>Lange Arbeitszeiten</a:t>
            </a:r>
          </a:p>
          <a:p>
            <a:r>
              <a:rPr lang="de-CH" dirty="0" smtClean="0"/>
              <a:t>Arbeit in der Freizeit (ständige Erreichbarkeit)</a:t>
            </a:r>
          </a:p>
          <a:p>
            <a:r>
              <a:rPr lang="de-CH" dirty="0" smtClean="0"/>
              <a:t>Ungünstige Schichtpläne, Nachtarbeit, Arbeit am Wochenende</a:t>
            </a:r>
          </a:p>
          <a:p>
            <a:r>
              <a:rPr lang="de-CH" dirty="0" smtClean="0"/>
              <a:t>Zahlreiche Überstunden, nicht bezogene Ferienguthaben</a:t>
            </a:r>
          </a:p>
          <a:p>
            <a:r>
              <a:rPr lang="de-CH" dirty="0" smtClean="0"/>
              <a:t>Starre oder stark wechselnde Arbeitszeiten</a:t>
            </a:r>
          </a:p>
          <a:p>
            <a:r>
              <a:rPr lang="de-CH" dirty="0" smtClean="0"/>
              <a:t>Nicht vorhersehbare Arbeitszeiten, Arbeit auf Abruf</a:t>
            </a:r>
          </a:p>
          <a:p>
            <a:r>
              <a:rPr lang="de-CH" b="1" dirty="0" smtClean="0"/>
              <a:t>Betriebliche Regelung oder Strukturen</a:t>
            </a:r>
          </a:p>
          <a:p>
            <a:r>
              <a:rPr lang="de-CH" dirty="0" smtClean="0"/>
              <a:t>Unklare Zuständigkeiten, Verantwortungen und Schnittstellen</a:t>
            </a:r>
          </a:p>
          <a:p>
            <a:r>
              <a:rPr lang="de-CH" dirty="0" smtClean="0"/>
              <a:t>Unklare oder widersprüchliche Aufträge (z.B. Erreichung einer hohen Kundenzufriedenheit ohne jeden Entscheidungsspielraum)</a:t>
            </a:r>
          </a:p>
          <a:p>
            <a:r>
              <a:rPr lang="de-CH" dirty="0" smtClean="0"/>
              <a:t>fehlende oder unrealistische Arbeitsbeschreibungen Ungeeignete Arbeitsmittel oder ungenügende Ressourcen </a:t>
            </a:r>
          </a:p>
          <a:p>
            <a:r>
              <a:rPr lang="de-CH" dirty="0" smtClean="0"/>
              <a:t>fehlende Regeln für das Vorgehen bei Problemen und Konflikten, keine vertrauliche Ansprechstelle</a:t>
            </a:r>
          </a:p>
          <a:p>
            <a:r>
              <a:rPr lang="de-CH" b="1" dirty="0" smtClean="0"/>
              <a:t>Arbeitsabläufe</a:t>
            </a:r>
          </a:p>
          <a:p>
            <a:r>
              <a:rPr lang="de-CH" dirty="0" smtClean="0"/>
              <a:t>Zu hohe Arbeitsteilung: Die Arbeit ist in kleine, isolierte Arbeitsschritte unterteilt, es gibt keine sinnvollen "ganzen" Arbeitsschritte.</a:t>
            </a:r>
          </a:p>
          <a:p>
            <a:r>
              <a:rPr lang="de-CH" dirty="0" smtClean="0"/>
              <a:t>Häufige Unterbrechungen und Störungen</a:t>
            </a:r>
          </a:p>
          <a:p>
            <a:r>
              <a:rPr lang="de-CH" dirty="0" smtClean="0"/>
              <a:t>Fehlende Vorhersehbarkeit und Planbarkeit der Arbeit, stark schwankende Arbeitsmenge Abhängigkeiten behindern die Erfüllung der eigenen Aufgaben</a:t>
            </a:r>
          </a:p>
          <a:p>
            <a:r>
              <a:rPr lang="de-CH" b="1" dirty="0" smtClean="0"/>
              <a:t>Qualifikation</a:t>
            </a:r>
          </a:p>
          <a:p>
            <a:r>
              <a:rPr lang="de-CH" dirty="0" smtClean="0"/>
              <a:t>Überforderung: fehlende Einführung, oberflächliche, ungenügende Anweisung, mangelnde Weiterbildung. </a:t>
            </a:r>
          </a:p>
          <a:p>
            <a:r>
              <a:rPr lang="de-CH" dirty="0" smtClean="0"/>
              <a:t>Unterforderung: Kompetenzen und Fertigkeit können nicht oder nur ungenügend eingesetzt werden.</a:t>
            </a:r>
          </a:p>
          <a:p>
            <a:r>
              <a:rPr lang="de-CH" b="1" dirty="0" smtClean="0"/>
              <a:t>Alltagsärger am Arbeitsplatz</a:t>
            </a:r>
          </a:p>
          <a:p>
            <a:r>
              <a:rPr lang="de-CH" dirty="0" smtClean="0"/>
              <a:t>Häufig sind es scheinbar kleine Störungen im beruflichen Alltag, die in der Summe oder auf Dauer „das Fass zum Überlaufen" bringen, z.B.:</a:t>
            </a:r>
          </a:p>
          <a:p>
            <a:r>
              <a:rPr lang="de-CH" dirty="0" smtClean="0"/>
              <a:t>Schlecht funktionierende Arbeitsmittel, z.B. Software</a:t>
            </a:r>
          </a:p>
          <a:p>
            <a:r>
              <a:rPr lang="de-CH" dirty="0" smtClean="0"/>
              <a:t>Kleinere Reibereien</a:t>
            </a:r>
          </a:p>
          <a:p>
            <a:r>
              <a:rPr lang="de-CH" dirty="0" smtClean="0"/>
              <a:t>Verlegte Arbeitsmittel</a:t>
            </a:r>
          </a:p>
          <a:p>
            <a:r>
              <a:rPr lang="de-CH" dirty="0" smtClean="0"/>
              <a:t>Verzögerte Antworten auf Anfragen an Kolleginnen, Kollegen oder Vorgesetzte</a:t>
            </a:r>
          </a:p>
          <a:p>
            <a:r>
              <a:rPr lang="de-CH" b="1" dirty="0" smtClean="0"/>
              <a:t>Kommunikation</a:t>
            </a:r>
          </a:p>
          <a:p>
            <a:r>
              <a:rPr lang="de-CH" dirty="0" smtClean="0"/>
              <a:t>Über wesentliche Belange des Unternehmens und der Arbeit (z.B. Veränderungen) wird nicht, mangelhaft, nicht rechtzeitig oder falsch informiert;</a:t>
            </a:r>
          </a:p>
          <a:p>
            <a:r>
              <a:rPr lang="de-CH" dirty="0" smtClean="0"/>
              <a:t>Mitarbeitende werden nicht stufengerecht in Veränderungsprozesse einbezogen und an Entwicklungen beteiligt;</a:t>
            </a:r>
          </a:p>
          <a:p>
            <a:r>
              <a:rPr lang="de-CH" dirty="0" smtClean="0"/>
              <a:t>Kommunikation ist ein reiner "Einwegprozess" von oben nach unten;</a:t>
            </a:r>
          </a:p>
          <a:p>
            <a:r>
              <a:rPr lang="de-CH" dirty="0" smtClean="0"/>
              <a:t>Echte Gespräche finden nicht statt oder sind sehr schwierig zu realisieren;</a:t>
            </a:r>
          </a:p>
          <a:p>
            <a:r>
              <a:rPr lang="de-CH" dirty="0" smtClean="0"/>
              <a:t>Fehlende Möglichkeit, Probleme und Konflikte zu behandeln;</a:t>
            </a:r>
          </a:p>
          <a:p>
            <a:r>
              <a:rPr lang="de-CH" dirty="0" smtClean="0"/>
              <a:t>Undurchsichtige Kommunikationswege.</a:t>
            </a:r>
          </a:p>
          <a:p>
            <a:endParaRPr lang="de-DE" dirty="0" smtClean="0"/>
          </a:p>
          <a:p>
            <a:r>
              <a:rPr lang="de-CH" b="1" dirty="0" smtClean="0"/>
              <a:t>Führung</a:t>
            </a:r>
          </a:p>
          <a:p>
            <a:r>
              <a:rPr lang="de-CH" dirty="0" smtClean="0"/>
              <a:t>Führungsmängel gehören zu den häufigen Stressursachen am Arbeitsplatz, z.B. mangelnde Wertschätzung, ungerechte Beurteilung und fehlende Rückendeckung bei Auseinandersetzungen.</a:t>
            </a:r>
          </a:p>
          <a:p>
            <a:endParaRPr lang="de-DE" dirty="0" smtClean="0"/>
          </a:p>
          <a:p>
            <a:r>
              <a:rPr lang="de-CH" b="1" dirty="0" smtClean="0"/>
              <a:t>Arbeitsumgebung</a:t>
            </a:r>
          </a:p>
          <a:p>
            <a:r>
              <a:rPr lang="de-CH" dirty="0" smtClean="0"/>
              <a:t>Äussere Faktoren, die den Arbeitsplatz prägen, können ebenfalls zu Stress beitragen.</a:t>
            </a:r>
          </a:p>
          <a:p>
            <a:r>
              <a:rPr lang="de-CH" dirty="0" smtClean="0"/>
              <a:t>Äussere Einflüsse wie Lärm, Gerüche, Durchzug, Kälte, Hitze, ungünstige Lichtverhältnisse (Blendung, Spiegelungen) wirken belastend, weil dadurch ein Mehraufwand zum Ausführen der Arbeit erforderlich ist.</a:t>
            </a:r>
            <a:br>
              <a:rPr lang="de-CH" dirty="0" smtClean="0"/>
            </a:br>
            <a:r>
              <a:rPr lang="de-CH" dirty="0" smtClean="0"/>
              <a:t> </a:t>
            </a:r>
          </a:p>
          <a:p>
            <a:r>
              <a:rPr lang="de-CH" dirty="0" smtClean="0"/>
              <a:t>Ungünstige ergonomische Gestaltung des Arbeitsplatzes, enge oder hohe Belegungsdichte.</a:t>
            </a:r>
          </a:p>
          <a:p>
            <a:endParaRPr lang="de-CH" dirty="0" smtClean="0"/>
          </a:p>
          <a:p>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5</a:t>
            </a:fld>
            <a:endParaRPr lang="de-CH"/>
          </a:p>
        </p:txBody>
      </p:sp>
    </p:spTree>
    <p:extLst>
      <p:ext uri="{BB962C8B-B14F-4D97-AF65-F5344CB8AC3E}">
        <p14:creationId xmlns:p14="http://schemas.microsoft.com/office/powerpoint/2010/main" val="65151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Körperliche Stress-Signale:</a:t>
            </a:r>
          </a:p>
          <a:p>
            <a:r>
              <a:rPr lang="de-CH" dirty="0"/>
              <a:t>Kopfschmerzen, Vermehrtes Schwitzen an Achseln, Händen, Kopf und Rumpf (ohne körperliche Anstrengung), Trockene Kehle oder Mund, Beeinträchtigte Wahrnehmungsfähigkeiten (Sehen oder Hören), Generelle Müdigkeit, Rasche Erschöpfung, Schlafstörungen, Magenschmerzen, Verdauungsprobleme</a:t>
            </a:r>
          </a:p>
          <a:p>
            <a:r>
              <a:rPr lang="de-CH" dirty="0"/>
              <a:t>Atemprobleme, Erhöhter Puls, Herzklopfen, Herzstechen, Kreislaufprobleme, Schwindel</a:t>
            </a:r>
          </a:p>
          <a:p>
            <a:r>
              <a:rPr lang="de-CH" dirty="0"/>
              <a:t>Durchblutungsstörungen, kalte Hände oder Füsse, Sexuelle Störungen, Generelle Zunahme von gesundheitlichen Problemen und Krankheiten aller Art</a:t>
            </a:r>
          </a:p>
          <a:p>
            <a:r>
              <a:rPr lang="de-CH" b="1" dirty="0" smtClean="0"/>
              <a:t>Psychische, emotionale Stress-Signale</a:t>
            </a:r>
          </a:p>
          <a:p>
            <a:r>
              <a:rPr lang="de-CH" dirty="0" smtClean="0"/>
              <a:t>Generelle Unzufriedenheit, Nervosität, Gereiztheit, Ungeduld, Überempfindlichkeit,</a:t>
            </a:r>
            <a:r>
              <a:rPr lang="de-CH" baseline="0" dirty="0" smtClean="0"/>
              <a:t> </a:t>
            </a:r>
            <a:r>
              <a:rPr lang="de-CH" dirty="0" smtClean="0"/>
              <a:t>Wut, </a:t>
            </a:r>
            <a:r>
              <a:rPr lang="de-CH" dirty="0" err="1" smtClean="0"/>
              <a:t>Agressivität</a:t>
            </a:r>
            <a:r>
              <a:rPr lang="de-CH" dirty="0" smtClean="0"/>
              <a:t>, Pessimismus, Niedergeschlagenheit, depressive Verstimmung</a:t>
            </a:r>
          </a:p>
          <a:p>
            <a:r>
              <a:rPr lang="de-CH" dirty="0" smtClean="0"/>
              <a:t>Gefühl der Überforderung, Selbstzweifel, Gefühl der Hilflosigkeit</a:t>
            </a:r>
          </a:p>
          <a:p>
            <a:r>
              <a:rPr lang="de-CH" b="1" dirty="0" smtClean="0"/>
              <a:t>Geistige Stress-Signale</a:t>
            </a:r>
          </a:p>
          <a:p>
            <a:r>
              <a:rPr lang="de-CH" dirty="0" smtClean="0"/>
              <a:t>Konzentrationsschwierigkeiten, abschweifende Gedanken, Vergesslichkeit, Entscheidungsschwierigkeiten, kurzfristige oder eingeschränkte Perspektive, fehlende längerfristige Planung</a:t>
            </a:r>
          </a:p>
          <a:p>
            <a:r>
              <a:rPr lang="de-CH" dirty="0" smtClean="0"/>
              <a:t>Mühe mit Neuem</a:t>
            </a:r>
          </a:p>
          <a:p>
            <a:r>
              <a:rPr lang="de-CH" b="1" dirty="0" smtClean="0"/>
              <a:t>Stress-Signale im Verhalten</a:t>
            </a:r>
          </a:p>
          <a:p>
            <a:r>
              <a:rPr lang="de-CH" dirty="0" smtClean="0"/>
              <a:t>Gestörte Kommunikation, Spannungen, Streit, Mobbing, Generelles Misstrauen, Neid, Eifersucht, abnehmende Teamfähigkeit, sozialer Rückzug, Häufung von Missgeschicken, Häufung von Unfällen</a:t>
            </a:r>
          </a:p>
          <a:p>
            <a:r>
              <a:rPr lang="de-CH" dirty="0" smtClean="0"/>
              <a:t>Leistungsabfall, Verzicht auf Pausen, Arbeit in der Freizeit, </a:t>
            </a:r>
            <a:r>
              <a:rPr lang="de-CH" dirty="0" err="1" smtClean="0"/>
              <a:t>Workaholismus</a:t>
            </a:r>
            <a:r>
              <a:rPr lang="de-CH" dirty="0" smtClean="0"/>
              <a:t>, </a:t>
            </a:r>
            <a:r>
              <a:rPr lang="de-CH" dirty="0" err="1" smtClean="0"/>
              <a:t>Präsentismus</a:t>
            </a:r>
            <a:r>
              <a:rPr lang="de-CH" dirty="0" smtClean="0"/>
              <a:t>, Ungesunde Ernährung, Bewegungsmangel, Vermehrtes Suchtverhalten (Alkohol, Nikotin, Drogen)</a:t>
            </a:r>
          </a:p>
          <a:p>
            <a:r>
              <a:rPr lang="de-CH" dirty="0" smtClean="0"/>
              <a:t>Kleindiebstähle, Vandalismus, Innere Kündigung, Dienst nach Vorschrift, Erhöhte Krankheits- und Abwesenheitsrate, Fluktuation</a:t>
            </a:r>
          </a:p>
          <a:p>
            <a:endParaRPr lang="de-CH" dirty="0" smtClean="0"/>
          </a:p>
          <a:p>
            <a:endParaRPr lang="de-CH" dirty="0"/>
          </a:p>
          <a:p>
            <a:endParaRPr lang="de-CH" dirty="0" smtClean="0"/>
          </a:p>
          <a:p>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6</a:t>
            </a:fld>
            <a:endParaRPr lang="de-CH"/>
          </a:p>
        </p:txBody>
      </p:sp>
    </p:spTree>
    <p:extLst>
      <p:ext uri="{BB962C8B-B14F-4D97-AF65-F5344CB8AC3E}">
        <p14:creationId xmlns:p14="http://schemas.microsoft.com/office/powerpoint/2010/main" val="183021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smtClean="0">
                <a:solidFill>
                  <a:schemeClr val="tx1"/>
                </a:solidFill>
                <a:latin typeface="+mn-lt"/>
                <a:ea typeface="+mn-ea"/>
                <a:cs typeface="+mn-cs"/>
              </a:rPr>
              <a:t>Diejenigen, die sich bewusst sind, dass sie stark unter Stress leiden und diesen Stress</a:t>
            </a:r>
          </a:p>
          <a:p>
            <a:r>
              <a:rPr lang="de-CH" sz="1200" b="0" i="0" u="none" strike="noStrike" kern="1200" baseline="0" dirty="0" smtClean="0">
                <a:solidFill>
                  <a:schemeClr val="tx1"/>
                </a:solidFill>
                <a:latin typeface="+mn-lt"/>
                <a:ea typeface="+mn-ea"/>
                <a:cs typeface="+mn-cs"/>
              </a:rPr>
              <a:t>nicht bewältigen können (12% der Befragten), verursachen pro Kopf die grössten Kosten</a:t>
            </a:r>
          </a:p>
          <a:p>
            <a:r>
              <a:rPr lang="de-CH" sz="1200" b="0" i="0" u="none" strike="noStrike" kern="1200" baseline="0" dirty="0" smtClean="0">
                <a:solidFill>
                  <a:schemeClr val="tx1"/>
                </a:solidFill>
                <a:latin typeface="+mn-lt"/>
                <a:ea typeface="+mn-ea"/>
                <a:cs typeface="+mn-cs"/>
              </a:rPr>
              <a:t>(4'300 Fr. pro Kopf, 23% der Gesamtkosten).</a:t>
            </a:r>
          </a:p>
          <a:p>
            <a:r>
              <a:rPr lang="de-CH" sz="1200" b="0" i="0" u="none" strike="noStrike" kern="1200" baseline="0" dirty="0" smtClean="0">
                <a:solidFill>
                  <a:schemeClr val="tx1"/>
                </a:solidFill>
                <a:latin typeface="+mn-lt"/>
                <a:ea typeface="+mn-ea"/>
                <a:cs typeface="+mn-cs"/>
              </a:rPr>
              <a:t>Die grosse Gruppe der Erwerbstätigen, die angeben, mit ihrem Stress gut umgehen zu</a:t>
            </a:r>
          </a:p>
          <a:p>
            <a:r>
              <a:rPr lang="de-CH" sz="1200" b="0" i="0" u="none" strike="noStrike" kern="1200" baseline="0" dirty="0" smtClean="0">
                <a:solidFill>
                  <a:schemeClr val="tx1"/>
                </a:solidFill>
                <a:latin typeface="+mn-lt"/>
                <a:ea typeface="+mn-ea"/>
                <a:cs typeface="+mn-cs"/>
              </a:rPr>
              <a:t>können und deshalb keine Gesundheitsprobleme zu haben (70% der Befragten), verursachen</a:t>
            </a:r>
          </a:p>
          <a:p>
            <a:r>
              <a:rPr lang="de-CH" sz="1200" b="0" i="0" u="none" strike="noStrike" kern="1200" baseline="0" dirty="0" smtClean="0">
                <a:solidFill>
                  <a:schemeClr val="tx1"/>
                </a:solidFill>
                <a:latin typeface="+mn-lt"/>
                <a:ea typeface="+mn-ea"/>
                <a:cs typeface="+mn-cs"/>
              </a:rPr>
              <a:t>beinahe drei Viertel der gesamten Kosten (2‘340 Fr. pro Kopf, 72% der Gesamtkosten). Im Vergleich dazu liegen die Kosten der Gruppe der Nichtgestressten (18% der Befragten) bei 640 Fr./pro Kopf oder 5% der Gesamtsumme.</a:t>
            </a:r>
          </a:p>
          <a:p>
            <a:r>
              <a:rPr lang="de-CH" sz="1200" b="0" i="0" u="none" strike="noStrike" kern="1200" baseline="0" dirty="0" smtClean="0">
                <a:solidFill>
                  <a:schemeClr val="tx1"/>
                </a:solidFill>
                <a:latin typeface="+mn-lt"/>
                <a:ea typeface="+mn-ea"/>
                <a:cs typeface="+mn-cs"/>
              </a:rPr>
              <a:t>6. Die finanziellen Kosten von Stress betragen für die erwerbstätige Bevölkerung ca. 4,2</a:t>
            </a:r>
          </a:p>
          <a:p>
            <a:r>
              <a:rPr lang="de-CH" sz="1200" b="0" i="0" u="none" strike="noStrike" kern="1200" baseline="0" dirty="0" smtClean="0">
                <a:solidFill>
                  <a:schemeClr val="tx1"/>
                </a:solidFill>
                <a:latin typeface="+mn-lt"/>
                <a:ea typeface="+mn-ea"/>
                <a:cs typeface="+mn-cs"/>
              </a:rPr>
              <a:t>Milliarden Fr. oder ca. 1,2% des BIP (Medizinische Kosten: 1,4 Milliarden Fr., Selbstmedikation</a:t>
            </a:r>
          </a:p>
          <a:p>
            <a:r>
              <a:rPr lang="de-CH" sz="1200" b="0" i="0" u="none" strike="noStrike" kern="1200" baseline="0" dirty="0" smtClean="0">
                <a:solidFill>
                  <a:schemeClr val="tx1"/>
                </a:solidFill>
                <a:latin typeface="+mn-lt"/>
                <a:ea typeface="+mn-ea"/>
                <a:cs typeface="+mn-cs"/>
              </a:rPr>
              <a:t>gegen Stress: 348 Millionen Fr. und Kosten im Zusammenhang mit Fehlzeiten</a:t>
            </a:r>
          </a:p>
          <a:p>
            <a:r>
              <a:rPr lang="de-CH" sz="1200" b="0" i="0" u="none" strike="noStrike" kern="1200" baseline="0" dirty="0" smtClean="0">
                <a:solidFill>
                  <a:schemeClr val="tx1"/>
                </a:solidFill>
                <a:latin typeface="+mn-lt"/>
                <a:ea typeface="+mn-ea"/>
                <a:cs typeface="+mn-cs"/>
              </a:rPr>
              <a:t>und Produktionsausfall: 2,4 Milliarden Fr.)</a:t>
            </a:r>
          </a:p>
          <a:p>
            <a:r>
              <a:rPr lang="de-CH" sz="1200" b="0" i="0" u="none" strike="noStrike" kern="1200" baseline="0" dirty="0" smtClean="0">
                <a:solidFill>
                  <a:schemeClr val="tx1"/>
                </a:solidFill>
                <a:latin typeface="+mn-lt"/>
                <a:ea typeface="+mn-ea"/>
                <a:cs typeface="+mn-cs"/>
              </a:rPr>
              <a:t>7. Zählt man zu den direkt dem Stress angelasteten Kosten noch diejenigen für Arbeitsunfälle</a:t>
            </a:r>
          </a:p>
          <a:p>
            <a:r>
              <a:rPr lang="de-CH" sz="1200" b="0" i="0" u="none" strike="noStrike" kern="1200" baseline="0" dirty="0" smtClean="0">
                <a:solidFill>
                  <a:schemeClr val="tx1"/>
                </a:solidFill>
                <a:latin typeface="+mn-lt"/>
                <a:ea typeface="+mn-ea"/>
                <a:cs typeface="+mn-cs"/>
              </a:rPr>
              <a:t>und Berufskrankheiten hinzu, so belaufen sich die volkswirtschaftlichen Kosten</a:t>
            </a:r>
          </a:p>
          <a:p>
            <a:r>
              <a:rPr lang="de-CH" sz="1200" b="0" i="0" u="none" strike="noStrike" kern="1200" baseline="0" dirty="0" smtClean="0">
                <a:solidFill>
                  <a:schemeClr val="tx1"/>
                </a:solidFill>
                <a:latin typeface="+mn-lt"/>
                <a:ea typeface="+mn-ea"/>
                <a:cs typeface="+mn-cs"/>
              </a:rPr>
              <a:t>arbeitsbedingter Gesundheitsstörungen auf mind. 8 Milliarden Fr., oder ca. 2,3% des BIP.</a:t>
            </a:r>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7</a:t>
            </a:fld>
            <a:endParaRPr lang="de-CH"/>
          </a:p>
        </p:txBody>
      </p:sp>
    </p:spTree>
    <p:extLst>
      <p:ext uri="{BB962C8B-B14F-4D97-AF65-F5344CB8AC3E}">
        <p14:creationId xmlns:p14="http://schemas.microsoft.com/office/powerpoint/2010/main" val="66591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smtClean="0"/>
          </a:p>
        </p:txBody>
      </p:sp>
    </p:spTree>
    <p:extLst>
      <p:ext uri="{BB962C8B-B14F-4D97-AF65-F5344CB8AC3E}">
        <p14:creationId xmlns:p14="http://schemas.microsoft.com/office/powerpoint/2010/main" val="52291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BAG, GDK, Gesundheitsförderung Schweiz</a:t>
            </a:r>
            <a:endParaRPr lang="de-CH" dirty="0"/>
          </a:p>
        </p:txBody>
      </p:sp>
      <p:sp>
        <p:nvSpPr>
          <p:cNvPr id="4" name="Foliennummernplatzhalter 3"/>
          <p:cNvSpPr>
            <a:spLocks noGrp="1"/>
          </p:cNvSpPr>
          <p:nvPr>
            <p:ph type="sldNum" sz="quarter" idx="10"/>
          </p:nvPr>
        </p:nvSpPr>
        <p:spPr/>
        <p:txBody>
          <a:bodyPr/>
          <a:lstStyle/>
          <a:p>
            <a:fld id="{3D2CC3A2-1791-4770-832F-07C0E2904145}" type="slidenum">
              <a:rPr lang="de-CH" smtClean="0"/>
              <a:t>9</a:t>
            </a:fld>
            <a:endParaRPr lang="de-CH"/>
          </a:p>
        </p:txBody>
      </p:sp>
    </p:spTree>
    <p:extLst>
      <p:ext uri="{BB962C8B-B14F-4D97-AF65-F5344CB8AC3E}">
        <p14:creationId xmlns:p14="http://schemas.microsoft.com/office/powerpoint/2010/main" val="168999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
    <p:spTree>
      <p:nvGrpSpPr>
        <p:cNvPr id="1" name=""/>
        <p:cNvGrpSpPr/>
        <p:nvPr/>
      </p:nvGrpSpPr>
      <p:grpSpPr>
        <a:xfrm>
          <a:off x="0" y="0"/>
          <a:ext cx="0" cy="0"/>
          <a:chOff x="0" y="0"/>
          <a:chExt cx="0" cy="0"/>
        </a:xfrm>
      </p:grpSpPr>
      <p:sp>
        <p:nvSpPr>
          <p:cNvPr id="8" name="Inhaltsplatzhalter 7"/>
          <p:cNvSpPr>
            <a:spLocks noGrp="1"/>
          </p:cNvSpPr>
          <p:nvPr>
            <p:ph sz="quarter" idx="12" hasCustomPrompt="1"/>
          </p:nvPr>
        </p:nvSpPr>
        <p:spPr>
          <a:xfrm>
            <a:off x="683568" y="2996952"/>
            <a:ext cx="7704138" cy="936625"/>
          </a:xfrm>
        </p:spPr>
        <p:txBody>
          <a:bodyPr>
            <a:normAutofit/>
          </a:bodyPr>
          <a:lstStyle>
            <a:lvl1pPr marL="0" indent="0">
              <a:buNone/>
              <a:defRPr sz="2400" baseline="0"/>
            </a:lvl1pPr>
          </a:lstStyle>
          <a:p>
            <a:pPr lvl="0"/>
            <a:r>
              <a:rPr lang="de-DE" smtClean="0"/>
              <a:t>Untertitel der Präsentation</a:t>
            </a:r>
          </a:p>
        </p:txBody>
      </p:sp>
      <p:sp>
        <p:nvSpPr>
          <p:cNvPr id="2" name="Titel 1"/>
          <p:cNvSpPr>
            <a:spLocks noGrp="1"/>
          </p:cNvSpPr>
          <p:nvPr>
            <p:ph type="ctrTitle" hasCustomPrompt="1"/>
          </p:nvPr>
        </p:nvSpPr>
        <p:spPr>
          <a:xfrm>
            <a:off x="685800" y="2130425"/>
            <a:ext cx="7772400" cy="794519"/>
          </a:xfrm>
        </p:spPr>
        <p:txBody>
          <a:bodyPr/>
          <a:lstStyle>
            <a:lvl1pPr>
              <a:defRPr sz="3600"/>
            </a:lvl1pPr>
          </a:lstStyle>
          <a:p>
            <a:r>
              <a:rPr lang="de-DE" smtClean="0"/>
              <a:t>Titel der Präsentation</a:t>
            </a:r>
            <a:endParaRPr lang="de-CH"/>
          </a:p>
        </p:txBody>
      </p:sp>
      <p:sp>
        <p:nvSpPr>
          <p:cNvPr id="3" name="Untertitel 2"/>
          <p:cNvSpPr>
            <a:spLocks noGrp="1"/>
          </p:cNvSpPr>
          <p:nvPr>
            <p:ph type="subTitle" idx="1" hasCustomPrompt="1"/>
          </p:nvPr>
        </p:nvSpPr>
        <p:spPr>
          <a:xfrm>
            <a:off x="683568" y="3933056"/>
            <a:ext cx="6400800" cy="1752600"/>
          </a:xfrm>
        </p:spPr>
        <p:txBody>
          <a:bodyPr>
            <a:normAutofit/>
          </a:bodyPr>
          <a:lstStyle>
            <a:lvl1pPr marL="0" indent="0" algn="l">
              <a:buNone/>
              <a:defRPr sz="1800" b="1" baseline="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Peter Muster, Funktion</a:t>
            </a:r>
          </a:p>
        </p:txBody>
      </p:sp>
      <p:sp>
        <p:nvSpPr>
          <p:cNvPr id="5" name="Fußzeilenplatzhalter 4"/>
          <p:cNvSpPr>
            <a:spLocks noGrp="1"/>
          </p:cNvSpPr>
          <p:nvPr>
            <p:ph type="ftr" sz="quarter" idx="11"/>
          </p:nvPr>
        </p:nvSpPr>
        <p:spPr/>
        <p:txBody>
          <a:bodyPr/>
          <a:lstStyle/>
          <a:p>
            <a:r>
              <a:rPr lang="de-CH" dirty="0" smtClean="0"/>
              <a:t>Freie Berufe, 28. April 2017</a:t>
            </a:r>
            <a:endParaRPr lang="de-CH" dirty="0"/>
          </a:p>
        </p:txBody>
      </p:sp>
    </p:spTree>
    <p:extLst>
      <p:ext uri="{BB962C8B-B14F-4D97-AF65-F5344CB8AC3E}">
        <p14:creationId xmlns:p14="http://schemas.microsoft.com/office/powerpoint/2010/main" val="3311376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CH" dirty="0" smtClean="0"/>
              <a:t>Freie Berufe, 28. April 2017</a:t>
            </a:r>
            <a:endParaRPr lang="de-CH" dirty="0"/>
          </a:p>
        </p:txBody>
      </p:sp>
      <p:sp>
        <p:nvSpPr>
          <p:cNvPr id="5" name="Inhaltsplatzhalter 4"/>
          <p:cNvSpPr>
            <a:spLocks noGrp="1"/>
          </p:cNvSpPr>
          <p:nvPr>
            <p:ph sz="quarter" idx="11" hasCustomPrompt="1"/>
          </p:nvPr>
        </p:nvSpPr>
        <p:spPr>
          <a:xfrm>
            <a:off x="683568" y="2060848"/>
            <a:ext cx="7991475" cy="2232248"/>
          </a:xfrm>
        </p:spPr>
        <p:txBody>
          <a:bodyPr vert="horz" lIns="91440" tIns="45720" rIns="91440" bIns="45720" rtlCol="0" anchor="ctr">
            <a:noAutofit/>
          </a:bodyPr>
          <a:lstStyle>
            <a:lvl1pPr marL="0" indent="0" algn="l">
              <a:defRPr lang="de-DE" b="1" smtClean="0">
                <a:solidFill>
                  <a:srgbClr val="2A8BBE"/>
                </a:solidFill>
              </a:defRPr>
            </a:lvl1pPr>
          </a:lstStyle>
          <a:p>
            <a:pPr lvl="0">
              <a:spcBef>
                <a:spcPct val="0"/>
              </a:spcBef>
              <a:buNone/>
            </a:pPr>
            <a:r>
              <a:rPr lang="de-DE" dirty="0" smtClean="0"/>
              <a:t>Titel neuer Abschnitt der Präsentation</a:t>
            </a:r>
          </a:p>
        </p:txBody>
      </p:sp>
    </p:spTree>
    <p:extLst>
      <p:ext uri="{BB962C8B-B14F-4D97-AF65-F5344CB8AC3E}">
        <p14:creationId xmlns:p14="http://schemas.microsoft.com/office/powerpoint/2010/main" val="32428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smtClean="0"/>
              <a:t>Titel der Folie</a:t>
            </a:r>
            <a:endParaRPr lang="de-CH"/>
          </a:p>
        </p:txBody>
      </p:sp>
      <p:sp>
        <p:nvSpPr>
          <p:cNvPr id="3" name="Inhaltsplatzhalter 2"/>
          <p:cNvSpPr>
            <a:spLocks noGrp="1"/>
          </p:cNvSpPr>
          <p:nvPr>
            <p:ph idx="1"/>
          </p:nvPr>
        </p:nvSpPr>
        <p:spPr/>
        <p:txBody>
          <a:bodyPr>
            <a:noAutofit/>
          </a:bodyPr>
          <a:lstStyle/>
          <a:p>
            <a:pPr lvl="0"/>
            <a:r>
              <a:rPr lang="de-DE" smtClean="0"/>
              <a:t>Textmasterformat bearbeiten</a:t>
            </a:r>
          </a:p>
          <a:p>
            <a:pPr lvl="1"/>
            <a:r>
              <a:rPr lang="de-DE" smtClean="0"/>
              <a:t>Zweite Ebene</a:t>
            </a:r>
          </a:p>
          <a:p>
            <a:pPr lvl="2"/>
            <a:r>
              <a:rPr lang="de-DE" smtClean="0"/>
              <a:t>Dritte Ebene</a:t>
            </a:r>
          </a:p>
        </p:txBody>
      </p:sp>
      <p:sp>
        <p:nvSpPr>
          <p:cNvPr id="5" name="Fußzeilenplatzhalter 4"/>
          <p:cNvSpPr>
            <a:spLocks noGrp="1"/>
          </p:cNvSpPr>
          <p:nvPr>
            <p:ph type="ftr" sz="quarter" idx="11"/>
          </p:nvPr>
        </p:nvSpPr>
        <p:spPr/>
        <p:txBody>
          <a:bodyPr/>
          <a:lstStyle/>
          <a:p>
            <a:r>
              <a:rPr lang="de-CH" dirty="0" smtClean="0"/>
              <a:t>Freie Berufe, 28. April 2017</a:t>
            </a:r>
            <a:endParaRPr lang="de-CH" dirty="0"/>
          </a:p>
        </p:txBody>
      </p:sp>
    </p:spTree>
    <p:extLst>
      <p:ext uri="{BB962C8B-B14F-4D97-AF65-F5344CB8AC3E}">
        <p14:creationId xmlns:p14="http://schemas.microsoft.com/office/powerpoint/2010/main" val="150114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smtClean="0"/>
              <a:t>Titel der Folie</a:t>
            </a:r>
            <a:endParaRPr lang="de-CH"/>
          </a:p>
        </p:txBody>
      </p:sp>
      <p:sp>
        <p:nvSpPr>
          <p:cNvPr id="3" name="Inhaltsplatzhalter 2"/>
          <p:cNvSpPr>
            <a:spLocks noGrp="1"/>
          </p:cNvSpPr>
          <p:nvPr>
            <p:ph idx="1"/>
          </p:nvPr>
        </p:nvSpPr>
        <p:spPr>
          <a:xfrm>
            <a:off x="467544" y="1600200"/>
            <a:ext cx="3816424" cy="4525963"/>
          </a:xfrm>
        </p:spPr>
        <p:txBody>
          <a:bodyPr>
            <a:noAutofit/>
          </a:bodyPr>
          <a:lstStyle>
            <a:lvl1pPr>
              <a:defRPr sz="2800"/>
            </a:lvl1pPr>
            <a:lvl2pPr>
              <a:defRPr sz="2400"/>
            </a:lvl2pPr>
          </a:lstStyle>
          <a:p>
            <a:pPr lvl="0"/>
            <a:r>
              <a:rPr lang="de-DE" smtClean="0"/>
              <a:t>Textmasterformat bearbeiten</a:t>
            </a:r>
          </a:p>
          <a:p>
            <a:pPr lvl="1"/>
            <a:r>
              <a:rPr lang="de-DE" smtClean="0"/>
              <a:t>Zweite Ebene</a:t>
            </a:r>
          </a:p>
        </p:txBody>
      </p:sp>
      <p:sp>
        <p:nvSpPr>
          <p:cNvPr id="5" name="Fußzeilenplatzhalter 4"/>
          <p:cNvSpPr>
            <a:spLocks noGrp="1"/>
          </p:cNvSpPr>
          <p:nvPr>
            <p:ph type="ftr" sz="quarter" idx="11"/>
          </p:nvPr>
        </p:nvSpPr>
        <p:spPr/>
        <p:txBody>
          <a:bodyPr/>
          <a:lstStyle/>
          <a:p>
            <a:r>
              <a:rPr lang="de-CH" dirty="0" smtClean="0"/>
              <a:t>Freie Berufe, 28. April 2017</a:t>
            </a:r>
            <a:endParaRPr lang="de-CH" dirty="0"/>
          </a:p>
        </p:txBody>
      </p:sp>
      <p:sp>
        <p:nvSpPr>
          <p:cNvPr id="6" name="Inhaltsplatzhalter 2"/>
          <p:cNvSpPr>
            <a:spLocks noGrp="1"/>
          </p:cNvSpPr>
          <p:nvPr>
            <p:ph idx="12"/>
          </p:nvPr>
        </p:nvSpPr>
        <p:spPr>
          <a:xfrm>
            <a:off x="4499992" y="1628800"/>
            <a:ext cx="4032448" cy="4525963"/>
          </a:xfrm>
        </p:spPr>
        <p:txBody>
          <a:bodyPr/>
          <a:lstStyle>
            <a:lvl1pPr>
              <a:defRPr sz="2800"/>
            </a:lvl1pPr>
            <a:lvl2pPr>
              <a:defRPr sz="2400"/>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7997663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smtClean="0"/>
              <a:t>Titel der Folie</a:t>
            </a:r>
            <a:endParaRPr lang="de-CH"/>
          </a:p>
        </p:txBody>
      </p:sp>
      <p:sp>
        <p:nvSpPr>
          <p:cNvPr id="5" name="Fußzeilenplatzhalter 4"/>
          <p:cNvSpPr>
            <a:spLocks noGrp="1"/>
          </p:cNvSpPr>
          <p:nvPr>
            <p:ph type="ftr" sz="quarter" idx="11"/>
          </p:nvPr>
        </p:nvSpPr>
        <p:spPr/>
        <p:txBody>
          <a:bodyPr/>
          <a:lstStyle/>
          <a:p>
            <a:r>
              <a:rPr lang="de-CH" dirty="0" smtClean="0"/>
              <a:t>Freie Berufe, 28. April 2017</a:t>
            </a:r>
            <a:endParaRPr lang="de-CH" dirty="0"/>
          </a:p>
        </p:txBody>
      </p:sp>
      <p:sp>
        <p:nvSpPr>
          <p:cNvPr id="6" name="Bildplatzhalter 5"/>
          <p:cNvSpPr>
            <a:spLocks noGrp="1"/>
          </p:cNvSpPr>
          <p:nvPr>
            <p:ph type="pic" sz="quarter" idx="12"/>
          </p:nvPr>
        </p:nvSpPr>
        <p:spPr>
          <a:xfrm>
            <a:off x="468313" y="1602000"/>
            <a:ext cx="8064127" cy="4525200"/>
          </a:xfrm>
        </p:spPr>
        <p:txBody>
          <a:bodyPr/>
          <a:lstStyle>
            <a:lvl1pPr marL="0" indent="0">
              <a:buNone/>
              <a:defRPr/>
            </a:lvl1pPr>
          </a:lstStyle>
          <a:p>
            <a:r>
              <a:rPr lang="de-DE" smtClean="0"/>
              <a:t>Bild durch Klicken auf Symbol hinzufügen</a:t>
            </a:r>
            <a:endParaRPr lang="de-CH"/>
          </a:p>
        </p:txBody>
      </p:sp>
    </p:spTree>
    <p:extLst>
      <p:ext uri="{BB962C8B-B14F-4D97-AF65-F5344CB8AC3E}">
        <p14:creationId xmlns:p14="http://schemas.microsoft.com/office/powerpoint/2010/main" val="3666523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9501A3D-FBBF-488A-8F02-E0E78D9EC39C}" type="datetime1">
              <a:rPr lang="de-DE" smtClean="0"/>
              <a:t>26.04.2017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361752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7384"/>
            <a:ext cx="9144000" cy="140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platzhalter 1"/>
          <p:cNvSpPr>
            <a:spLocks noGrp="1"/>
          </p:cNvSpPr>
          <p:nvPr>
            <p:ph type="title"/>
          </p:nvPr>
        </p:nvSpPr>
        <p:spPr>
          <a:xfrm>
            <a:off x="467544" y="404664"/>
            <a:ext cx="5266928" cy="490066"/>
          </a:xfrm>
          <a:prstGeom prst="rect">
            <a:avLst/>
          </a:prstGeom>
        </p:spPr>
        <p:txBody>
          <a:bodyPr vert="horz" lIns="91440" tIns="45720" rIns="91440" bIns="45720" rtlCol="0" anchor="ctr">
            <a:noAutofit/>
          </a:bodyPr>
          <a:lstStyle/>
          <a:p>
            <a:r>
              <a:rPr lang="de-DE" smtClean="0"/>
              <a:t>Titel</a:t>
            </a:r>
            <a:endParaRPr lang="de-CH"/>
          </a:p>
        </p:txBody>
      </p:sp>
      <p:sp>
        <p:nvSpPr>
          <p:cNvPr id="3" name="Textplatzhalter 2"/>
          <p:cNvSpPr>
            <a:spLocks noGrp="1"/>
          </p:cNvSpPr>
          <p:nvPr>
            <p:ph type="body" idx="1"/>
          </p:nvPr>
        </p:nvSpPr>
        <p:spPr>
          <a:xfrm>
            <a:off x="467544" y="1600200"/>
            <a:ext cx="7992888"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p:txBody>
      </p:sp>
      <p:sp>
        <p:nvSpPr>
          <p:cNvPr id="5" name="Fußzeilenplatzhalter 4"/>
          <p:cNvSpPr>
            <a:spLocks noGrp="1"/>
          </p:cNvSpPr>
          <p:nvPr>
            <p:ph type="ftr" sz="quarter" idx="3"/>
          </p:nvPr>
        </p:nvSpPr>
        <p:spPr>
          <a:xfrm>
            <a:off x="2699792" y="6480000"/>
            <a:ext cx="3744416" cy="262800"/>
          </a:xfrm>
          <a:prstGeom prst="rect">
            <a:avLst/>
          </a:prstGeom>
        </p:spPr>
        <p:txBody>
          <a:bodyPr vert="horz" lIns="91440" tIns="45720" rIns="91440" bIns="45720" rtlCol="0" anchor="ctr"/>
          <a:lstStyle>
            <a:lvl1pPr algn="ctr">
              <a:defRPr sz="110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CH" dirty="0" smtClean="0"/>
              <a:t>Freie Berufe, 28. April 2017</a:t>
            </a:r>
            <a:endParaRPr lang="de-CH" dirty="0"/>
          </a:p>
        </p:txBody>
      </p:sp>
      <p:sp>
        <p:nvSpPr>
          <p:cNvPr id="9" name="Textfeld 8"/>
          <p:cNvSpPr txBox="1"/>
          <p:nvPr/>
        </p:nvSpPr>
        <p:spPr>
          <a:xfrm>
            <a:off x="8172400" y="6480000"/>
            <a:ext cx="576064" cy="261610"/>
          </a:xfrm>
          <a:prstGeom prst="rect">
            <a:avLst/>
          </a:prstGeom>
          <a:noFill/>
        </p:spPr>
        <p:txBody>
          <a:bodyPr wrap="square" rtlCol="0">
            <a:spAutoFit/>
          </a:bodyPr>
          <a:lstStyle/>
          <a:p>
            <a:pPr algn="r"/>
            <a:fld id="{C774099D-3B25-48F9-9AE7-8E9CE98DB9DF}" type="slidenum">
              <a:rPr lang="de-CH" sz="1100" kern="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‹Nr.›</a:t>
            </a:fld>
            <a:endParaRPr lang="de-CH" sz="11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Tree>
    <p:extLst>
      <p:ext uri="{BB962C8B-B14F-4D97-AF65-F5344CB8AC3E}">
        <p14:creationId xmlns:p14="http://schemas.microsoft.com/office/powerpoint/2010/main" val="17238312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2" r:id="rId5"/>
    <p:sldLayoutId id="2147483654" r:id="rId6"/>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rgbClr val="2A8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200" indent="-457200" algn="l" defTabSz="914400" rtl="0" eaLnBrk="1" latinLnBrk="0" hangingPunct="1">
        <a:spcBef>
          <a:spcPct val="20000"/>
        </a:spcBef>
        <a:buClr>
          <a:srgbClr val="2A8BBE"/>
        </a:buClr>
        <a:buFont typeface="Wingdings 3" panose="05040102010807070707" pitchFamily="18" charset="2"/>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914400" rtl="0" eaLnBrk="1" latinLnBrk="0" hangingPunct="1">
        <a:spcBef>
          <a:spcPct val="20000"/>
        </a:spcBef>
        <a:buClr>
          <a:srgbClr val="2A8BBE"/>
        </a:buClr>
        <a:buFont typeface="Wingdings 3" panose="05040102010807070707" pitchFamily="18"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spcBef>
          <a:spcPct val="20000"/>
        </a:spcBef>
        <a:buClr>
          <a:srgbClr val="2A8BBE"/>
        </a:buClr>
        <a:buFont typeface="Wingdings 3" panose="05040102010807070707" pitchFamily="18"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seco.admin.ch/seco/de/home/Publikationen_Dienstleistungen/Publikationen_und_Formulare/Arbeit/Arbeitsbedingungen/Studien_und_Berichte/stressstudie-2010--stress-bei-schweizer-erwerbstaetigen---zusamm.htm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83568" y="1988840"/>
            <a:ext cx="7772400" cy="794519"/>
          </a:xfrm>
        </p:spPr>
        <p:txBody>
          <a:bodyPr/>
          <a:lstStyle/>
          <a:p>
            <a:r>
              <a:rPr lang="de-DE" sz="3200" dirty="0" err="1" smtClean="0"/>
              <a:t>Health</a:t>
            </a:r>
            <a:r>
              <a:rPr lang="de-DE" sz="3200" dirty="0" smtClean="0"/>
              <a:t> </a:t>
            </a:r>
            <a:r>
              <a:rPr lang="de-DE" sz="3200" dirty="0" err="1" smtClean="0"/>
              <a:t>is</a:t>
            </a:r>
            <a:r>
              <a:rPr lang="de-DE" sz="3200" dirty="0" smtClean="0"/>
              <a:t> </a:t>
            </a:r>
            <a:r>
              <a:rPr lang="de-DE" sz="3200" dirty="0" err="1" smtClean="0"/>
              <a:t>Wealth</a:t>
            </a:r>
            <a:r>
              <a:rPr lang="de-DE" sz="3200" dirty="0" smtClean="0"/>
              <a:t> - </a:t>
            </a:r>
            <a:r>
              <a:rPr lang="de-DE" sz="3200" dirty="0"/>
              <a:t/>
            </a:r>
            <a:br>
              <a:rPr lang="de-DE" sz="3200" dirty="0"/>
            </a:br>
            <a:r>
              <a:rPr lang="de-DE" sz="3200" dirty="0" smtClean="0"/>
              <a:t>Stress und Burnout oder</a:t>
            </a:r>
            <a:br>
              <a:rPr lang="de-DE" sz="3200" dirty="0" smtClean="0"/>
            </a:br>
            <a:r>
              <a:rPr lang="de-DE" sz="3200" dirty="0" smtClean="0"/>
              <a:t>Lassen sich 4,2 Mia CHF Verluste vermeiden?</a:t>
            </a:r>
            <a:endParaRPr lang="de-CH" sz="3200" dirty="0"/>
          </a:p>
        </p:txBody>
      </p:sp>
      <p:sp>
        <p:nvSpPr>
          <p:cNvPr id="4" name="Untertitel 3"/>
          <p:cNvSpPr>
            <a:spLocks noGrp="1"/>
          </p:cNvSpPr>
          <p:nvPr>
            <p:ph type="subTitle" idx="1"/>
          </p:nvPr>
        </p:nvSpPr>
        <p:spPr>
          <a:xfrm>
            <a:off x="683568" y="5373216"/>
            <a:ext cx="6400800" cy="864096"/>
          </a:xfrm>
        </p:spPr>
        <p:txBody>
          <a:bodyPr>
            <a:normAutofit fontScale="70000" lnSpcReduction="20000"/>
          </a:bodyPr>
          <a:lstStyle/>
          <a:p>
            <a:pPr algn="ctr"/>
            <a:r>
              <a:rPr lang="de-CH" dirty="0" smtClean="0"/>
              <a:t>Dr. Samuel Rom</a:t>
            </a:r>
          </a:p>
          <a:p>
            <a:pPr algn="ctr"/>
            <a:r>
              <a:rPr lang="de-DE" dirty="0" smtClean="0"/>
              <a:t>Vorstand Föderation Schweizer</a:t>
            </a:r>
          </a:p>
          <a:p>
            <a:pPr algn="ctr"/>
            <a:r>
              <a:rPr lang="de-DE" dirty="0" smtClean="0"/>
              <a:t>Psychologinnen und </a:t>
            </a:r>
            <a:r>
              <a:rPr lang="de-DE" dirty="0" smtClean="0"/>
              <a:t>Psychologen</a:t>
            </a:r>
          </a:p>
          <a:p>
            <a:pPr algn="ctr"/>
            <a:r>
              <a:rPr lang="de-DE" dirty="0" smtClean="0"/>
              <a:t>FSP</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17032"/>
            <a:ext cx="19335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56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014" y="197981"/>
            <a:ext cx="6624736" cy="504056"/>
          </a:xfrm>
        </p:spPr>
        <p:txBody>
          <a:bodyPr/>
          <a:lstStyle/>
          <a:p>
            <a:r>
              <a:rPr lang="de-DE" dirty="0" smtClean="0"/>
              <a:t>Stressfolge-Erkrankung: Burnout</a:t>
            </a:r>
            <a:endParaRPr lang="de-CH" dirty="0"/>
          </a:p>
        </p:txBody>
      </p:sp>
      <p:sp>
        <p:nvSpPr>
          <p:cNvPr id="3" name="Inhaltsplatzhalter 2"/>
          <p:cNvSpPr>
            <a:spLocks noGrp="1"/>
          </p:cNvSpPr>
          <p:nvPr>
            <p:ph idx="1"/>
          </p:nvPr>
        </p:nvSpPr>
        <p:spPr>
          <a:xfrm>
            <a:off x="467544" y="1268761"/>
            <a:ext cx="7920880" cy="4392487"/>
          </a:xfrm>
        </p:spPr>
        <p:txBody>
          <a:bodyPr/>
          <a:lstStyle/>
          <a:p>
            <a:r>
              <a:rPr lang="de-CH" sz="2400" dirty="0" smtClean="0"/>
              <a:t>Burnout hat keine eindeutigen diagnostischen Kriterien (am ehesten Depression), kommt aber einher mit:</a:t>
            </a:r>
          </a:p>
          <a:p>
            <a:pPr lvl="1"/>
            <a:r>
              <a:rPr lang="de-CH" sz="2400" dirty="0" smtClean="0"/>
              <a:t>Emotionaler </a:t>
            </a:r>
            <a:r>
              <a:rPr lang="de-CH" sz="2400" dirty="0"/>
              <a:t>Erschöpfung </a:t>
            </a:r>
            <a:endParaRPr lang="de-CH" sz="2400" dirty="0" smtClean="0"/>
          </a:p>
          <a:p>
            <a:pPr lvl="1"/>
            <a:r>
              <a:rPr lang="de-CH" sz="2400" dirty="0" smtClean="0"/>
              <a:t>Zynismus </a:t>
            </a:r>
            <a:r>
              <a:rPr lang="de-CH" sz="2400" dirty="0"/>
              <a:t>oder </a:t>
            </a:r>
            <a:r>
              <a:rPr lang="de-CH" sz="2400" dirty="0" smtClean="0"/>
              <a:t>Distanzierung</a:t>
            </a:r>
          </a:p>
          <a:p>
            <a:pPr lvl="1"/>
            <a:r>
              <a:rPr lang="de-CH" sz="2400" dirty="0"/>
              <a:t>Gefühl, trotz grosser Anstrengung immer weniger zu leisten</a:t>
            </a:r>
          </a:p>
          <a:p>
            <a:pPr lvl="1"/>
            <a:r>
              <a:rPr lang="de-CH" sz="2400" dirty="0" smtClean="0"/>
              <a:t>Kein Vertrauen in eigene Fähigkeiten</a:t>
            </a:r>
          </a:p>
        </p:txBody>
      </p:sp>
      <p:sp>
        <p:nvSpPr>
          <p:cNvPr id="4" name="Fußzeilenplatzhalter 3"/>
          <p:cNvSpPr>
            <a:spLocks noGrp="1"/>
          </p:cNvSpPr>
          <p:nvPr>
            <p:ph type="ftr" sz="quarter" idx="11"/>
          </p:nvPr>
        </p:nvSpPr>
        <p:spPr/>
        <p:txBody>
          <a:bodyPr/>
          <a:lstStyle/>
          <a:p>
            <a:r>
              <a:rPr lang="de-CH" dirty="0"/>
              <a:t>Freie Berufe, 28. April </a:t>
            </a:r>
            <a:r>
              <a:rPr lang="de-CH" dirty="0" smtClean="0"/>
              <a:t>2017</a:t>
            </a:r>
            <a:endParaRPr lang="de-CH" dirty="0"/>
          </a:p>
        </p:txBody>
      </p:sp>
      <p:pic>
        <p:nvPicPr>
          <p:cNvPr id="9218" name="Picture 2" descr="Bildergebnis für burnout syndrom streichhol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55250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0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6408712" cy="490066"/>
          </a:xfrm>
        </p:spPr>
        <p:txBody>
          <a:bodyPr/>
          <a:lstStyle/>
          <a:p>
            <a:r>
              <a:rPr lang="de-DE" dirty="0" smtClean="0"/>
              <a:t>Prävention individuell</a:t>
            </a:r>
            <a:endParaRPr lang="de-CH" dirty="0"/>
          </a:p>
        </p:txBody>
      </p:sp>
      <p:sp>
        <p:nvSpPr>
          <p:cNvPr id="3" name="Inhaltsplatzhalter 2"/>
          <p:cNvSpPr>
            <a:spLocks noGrp="1"/>
          </p:cNvSpPr>
          <p:nvPr>
            <p:ph idx="1"/>
          </p:nvPr>
        </p:nvSpPr>
        <p:spPr/>
        <p:txBody>
          <a:bodyPr/>
          <a:lstStyle/>
          <a:p>
            <a:r>
              <a:rPr lang="de-DE" dirty="0" smtClean="0"/>
              <a:t>Work-</a:t>
            </a:r>
            <a:r>
              <a:rPr lang="de-DE" dirty="0" err="1" smtClean="0"/>
              <a:t>life</a:t>
            </a:r>
            <a:r>
              <a:rPr lang="de-DE" dirty="0" smtClean="0"/>
              <a:t> Balance, Ausgleich</a:t>
            </a:r>
            <a:endParaRPr lang="de-DE" dirty="0"/>
          </a:p>
          <a:p>
            <a:r>
              <a:rPr lang="de-DE" dirty="0" smtClean="0"/>
              <a:t>Sinn und Freude (auch) an der Arbeit erhalten</a:t>
            </a:r>
          </a:p>
          <a:p>
            <a:r>
              <a:rPr lang="de-DE" dirty="0"/>
              <a:t>s</a:t>
            </a:r>
            <a:r>
              <a:rPr lang="de-DE" dirty="0" smtClean="0"/>
              <a:t>ich persönlich </a:t>
            </a:r>
          </a:p>
          <a:p>
            <a:pPr marL="0" indent="0">
              <a:buNone/>
            </a:pPr>
            <a:r>
              <a:rPr lang="de-DE" dirty="0"/>
              <a:t>	</a:t>
            </a:r>
            <a:r>
              <a:rPr lang="de-DE" dirty="0" smtClean="0"/>
              <a:t>entwickeln</a:t>
            </a:r>
          </a:p>
          <a:p>
            <a:r>
              <a:rPr lang="de-DE" dirty="0" smtClean="0"/>
              <a:t>sich für andere </a:t>
            </a:r>
          </a:p>
          <a:p>
            <a:pPr marL="0" indent="0">
              <a:buNone/>
            </a:pPr>
            <a:r>
              <a:rPr lang="de-DE" dirty="0"/>
              <a:t>	</a:t>
            </a:r>
            <a:r>
              <a:rPr lang="de-DE" dirty="0" smtClean="0"/>
              <a:t>engagieren</a:t>
            </a:r>
          </a:p>
          <a:p>
            <a:endParaRPr lang="de-DE" dirty="0"/>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228" y="3266208"/>
            <a:ext cx="4314056" cy="321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92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5832648" cy="490066"/>
          </a:xfrm>
        </p:spPr>
        <p:txBody>
          <a:bodyPr/>
          <a:lstStyle/>
          <a:p>
            <a:r>
              <a:rPr lang="de-DE" dirty="0" smtClean="0"/>
              <a:t>Prävention im Unternehmen</a:t>
            </a:r>
            <a:endParaRPr lang="de-CH" dirty="0"/>
          </a:p>
        </p:txBody>
      </p:sp>
      <p:sp>
        <p:nvSpPr>
          <p:cNvPr id="3" name="Inhaltsplatzhalter 2"/>
          <p:cNvSpPr>
            <a:spLocks noGrp="1"/>
          </p:cNvSpPr>
          <p:nvPr>
            <p:ph idx="1"/>
          </p:nvPr>
        </p:nvSpPr>
        <p:spPr/>
        <p:txBody>
          <a:bodyPr/>
          <a:lstStyle/>
          <a:p>
            <a:r>
              <a:rPr lang="de-DE" sz="2800" dirty="0"/>
              <a:t>Wertschätzendes Klima</a:t>
            </a:r>
          </a:p>
          <a:p>
            <a:r>
              <a:rPr lang="de-DE" sz="2800" dirty="0"/>
              <a:t>Transparente, verständliche Führung, eindeutige Anweisungen</a:t>
            </a:r>
          </a:p>
          <a:p>
            <a:r>
              <a:rPr lang="de-DE" sz="2800" dirty="0"/>
              <a:t>Selber steuerbare Arbeit</a:t>
            </a:r>
          </a:p>
          <a:p>
            <a:r>
              <a:rPr lang="de-DE" sz="2800" dirty="0"/>
              <a:t>Klare </a:t>
            </a:r>
            <a:r>
              <a:rPr lang="de-DE" sz="2800" dirty="0" smtClean="0"/>
              <a:t>Unternehmens-</a:t>
            </a:r>
          </a:p>
          <a:p>
            <a:pPr marL="0" indent="0">
              <a:buNone/>
            </a:pPr>
            <a:r>
              <a:rPr lang="de-DE" sz="2800" dirty="0"/>
              <a:t> </a:t>
            </a:r>
            <a:r>
              <a:rPr lang="de-DE" sz="2800" dirty="0" smtClean="0"/>
              <a:t>   </a:t>
            </a:r>
            <a:r>
              <a:rPr lang="de-DE" sz="2800" dirty="0" err="1" smtClean="0"/>
              <a:t>organisation</a:t>
            </a:r>
            <a:r>
              <a:rPr lang="de-DE" sz="2800" dirty="0" smtClean="0"/>
              <a:t>,</a:t>
            </a:r>
          </a:p>
          <a:p>
            <a:r>
              <a:rPr lang="de-DE" sz="2800" dirty="0" smtClean="0"/>
              <a:t>Kompetente, zugewandte</a:t>
            </a:r>
          </a:p>
          <a:p>
            <a:pPr marL="0" indent="0">
              <a:buNone/>
            </a:pPr>
            <a:r>
              <a:rPr lang="de-DE" sz="2800" dirty="0"/>
              <a:t> </a:t>
            </a:r>
            <a:r>
              <a:rPr lang="de-DE" sz="2800" dirty="0" smtClean="0"/>
              <a:t>   Vorgesetze</a:t>
            </a:r>
            <a:endParaRPr lang="de-CH" sz="2800"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632" y="3789040"/>
            <a:ext cx="2993368" cy="269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241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251520" y="188640"/>
            <a:ext cx="8440615" cy="506413"/>
          </a:xfrm>
        </p:spPr>
        <p:txBody>
          <a:bodyPr>
            <a:normAutofit fontScale="90000"/>
          </a:bodyPr>
          <a:lstStyle/>
          <a:p>
            <a:pPr>
              <a:defRPr/>
            </a:pPr>
            <a:r>
              <a:rPr lang="de-CH" sz="2800" dirty="0" smtClean="0">
                <a:cs typeface="Arial" charset="0"/>
              </a:rPr>
              <a:t>Es braucht Engagement von Beiden: </a:t>
            </a:r>
            <a:endParaRPr lang="de-DE" sz="2800" dirty="0">
              <a:cs typeface="Arial" charset="0"/>
            </a:endParaRPr>
          </a:p>
        </p:txBody>
      </p:sp>
      <p:pic>
        <p:nvPicPr>
          <p:cNvPr id="4" name="Grafik 3"/>
          <p:cNvPicPr>
            <a:picLocks noChangeAspect="1"/>
          </p:cNvPicPr>
          <p:nvPr/>
        </p:nvPicPr>
        <p:blipFill>
          <a:blip r:embed="rId3"/>
          <a:stretch>
            <a:fillRect/>
          </a:stretch>
        </p:blipFill>
        <p:spPr>
          <a:xfrm>
            <a:off x="247725" y="1124744"/>
            <a:ext cx="4848225" cy="4286250"/>
          </a:xfrm>
          <a:prstGeom prst="rect">
            <a:avLst/>
          </a:prstGeom>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70774" y="3907214"/>
            <a:ext cx="3824162" cy="276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051747" y="2455754"/>
            <a:ext cx="4092253" cy="707886"/>
          </a:xfrm>
          <a:prstGeom prst="rect">
            <a:avLst/>
          </a:prstGeom>
          <a:noFill/>
        </p:spPr>
        <p:txBody>
          <a:bodyPr wrap="square" rtlCol="0">
            <a:spAutoFit/>
          </a:bodyPr>
          <a:lstStyle/>
          <a:p>
            <a:r>
              <a:rPr lang="de-DE" sz="2000" b="1" dirty="0"/>
              <a:t>n</a:t>
            </a:r>
            <a:r>
              <a:rPr lang="de-DE" sz="2000" b="1" dirty="0" smtClean="0"/>
              <a:t>ur individuelle Gesundheitsförderung</a:t>
            </a:r>
            <a:endParaRPr lang="de-CH" sz="2000" b="1" dirty="0"/>
          </a:p>
        </p:txBody>
      </p:sp>
      <p:sp>
        <p:nvSpPr>
          <p:cNvPr id="7" name="Textfeld 6"/>
          <p:cNvSpPr txBox="1"/>
          <p:nvPr/>
        </p:nvSpPr>
        <p:spPr>
          <a:xfrm>
            <a:off x="5070773" y="1335863"/>
            <a:ext cx="3824163" cy="1015663"/>
          </a:xfrm>
          <a:prstGeom prst="rect">
            <a:avLst/>
          </a:prstGeom>
          <a:noFill/>
        </p:spPr>
        <p:txBody>
          <a:bodyPr wrap="square" rtlCol="0">
            <a:spAutoFit/>
          </a:bodyPr>
          <a:lstStyle/>
          <a:p>
            <a:r>
              <a:rPr lang="de-DE" sz="2000" b="1" dirty="0" smtClean="0"/>
              <a:t>Individuelle Gesundheitsförderung +  verbessertes Führungsverhalten</a:t>
            </a:r>
            <a:r>
              <a:rPr lang="de-DE" sz="1600" b="1" dirty="0" smtClean="0"/>
              <a:t> </a:t>
            </a:r>
            <a:endParaRPr lang="de-CH" sz="2000" b="1" dirty="0"/>
          </a:p>
        </p:txBody>
      </p:sp>
      <p:sp>
        <p:nvSpPr>
          <p:cNvPr id="8" name="Textfeld 7"/>
          <p:cNvSpPr txBox="1"/>
          <p:nvPr/>
        </p:nvSpPr>
        <p:spPr>
          <a:xfrm>
            <a:off x="5158011" y="3267869"/>
            <a:ext cx="2856012" cy="400110"/>
          </a:xfrm>
          <a:prstGeom prst="rect">
            <a:avLst/>
          </a:prstGeom>
          <a:noFill/>
        </p:spPr>
        <p:txBody>
          <a:bodyPr wrap="square" rtlCol="0">
            <a:spAutoFit/>
          </a:bodyPr>
          <a:lstStyle/>
          <a:p>
            <a:r>
              <a:rPr lang="de-DE" sz="2000" b="1" dirty="0" smtClean="0"/>
              <a:t>Keine </a:t>
            </a:r>
            <a:r>
              <a:rPr lang="de-DE" sz="2000" b="1" dirty="0" err="1" smtClean="0"/>
              <a:t>Massnahmen</a:t>
            </a:r>
            <a:endParaRPr lang="de-CH" sz="2000" b="1" dirty="0"/>
          </a:p>
        </p:txBody>
      </p:sp>
    </p:spTree>
    <p:extLst>
      <p:ext uri="{BB962C8B-B14F-4D97-AF65-F5344CB8AC3E}">
        <p14:creationId xmlns:p14="http://schemas.microsoft.com/office/powerpoint/2010/main" val="165465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7056784" cy="490066"/>
          </a:xfrm>
        </p:spPr>
        <p:txBody>
          <a:bodyPr/>
          <a:lstStyle/>
          <a:p>
            <a:r>
              <a:rPr lang="de-DE" dirty="0" smtClean="0"/>
              <a:t>Wenn es dennoch zu Burnout kommt</a:t>
            </a:r>
            <a:endParaRPr lang="de-CH" dirty="0"/>
          </a:p>
        </p:txBody>
      </p:sp>
      <p:sp>
        <p:nvSpPr>
          <p:cNvPr id="3" name="Inhaltsplatzhalter 2"/>
          <p:cNvSpPr>
            <a:spLocks noGrp="1"/>
          </p:cNvSpPr>
          <p:nvPr>
            <p:ph idx="1"/>
          </p:nvPr>
        </p:nvSpPr>
        <p:spPr/>
        <p:txBody>
          <a:bodyPr/>
          <a:lstStyle/>
          <a:p>
            <a:pPr>
              <a:spcBef>
                <a:spcPct val="30000"/>
              </a:spcBef>
            </a:pPr>
            <a:r>
              <a:rPr lang="de-CH" altLang="de-DE" sz="1800" dirty="0"/>
              <a:t>Aktives </a:t>
            </a:r>
            <a:r>
              <a:rPr lang="de-CH" altLang="de-DE" sz="1800" dirty="0" smtClean="0"/>
              <a:t>Absenzen- </a:t>
            </a:r>
            <a:r>
              <a:rPr lang="de-CH" altLang="de-DE" sz="1800" dirty="0" err="1" smtClean="0"/>
              <a:t>management</a:t>
            </a:r>
            <a:r>
              <a:rPr lang="de-CH" altLang="de-DE" sz="1800" dirty="0"/>
              <a:t>, Interesse zeigen</a:t>
            </a:r>
          </a:p>
          <a:p>
            <a:pPr>
              <a:spcBef>
                <a:spcPct val="30000"/>
              </a:spcBef>
            </a:pPr>
            <a:r>
              <a:rPr lang="de-CH" altLang="de-DE" sz="1800" dirty="0"/>
              <a:t>Mögliche Betroffene ansprechen, Scham abbauen</a:t>
            </a:r>
          </a:p>
          <a:p>
            <a:pPr>
              <a:spcBef>
                <a:spcPct val="30000"/>
              </a:spcBef>
            </a:pPr>
            <a:r>
              <a:rPr lang="de-CH" altLang="de-DE" sz="1800" dirty="0"/>
              <a:t>Arbeitsplatz </a:t>
            </a:r>
            <a:r>
              <a:rPr lang="de-CH" altLang="de-DE" sz="1800" dirty="0" smtClean="0"/>
              <a:t>sicherstellen</a:t>
            </a:r>
          </a:p>
          <a:p>
            <a:pPr>
              <a:spcBef>
                <a:spcPct val="30000"/>
              </a:spcBef>
            </a:pPr>
            <a:r>
              <a:rPr lang="de-DE" altLang="de-DE" sz="1800" dirty="0" smtClean="0"/>
              <a:t>Offenheit für betriebliche Veränderungen signalisieren </a:t>
            </a:r>
            <a:endParaRPr lang="de-CH" altLang="de-DE" sz="1800" dirty="0"/>
          </a:p>
          <a:p>
            <a:pPr>
              <a:spcBef>
                <a:spcPct val="30000"/>
              </a:spcBef>
            </a:pPr>
            <a:r>
              <a:rPr lang="de-CH" altLang="de-DE" sz="1800" dirty="0"/>
              <a:t>Fachgerechte Behandlung initiieren: Hausärztin, </a:t>
            </a:r>
            <a:r>
              <a:rPr lang="de-CH" altLang="de-DE" sz="1800" dirty="0" smtClean="0"/>
              <a:t>Psychologin</a:t>
            </a:r>
          </a:p>
          <a:p>
            <a:pPr>
              <a:spcBef>
                <a:spcPct val="30000"/>
              </a:spcBef>
            </a:pPr>
            <a:r>
              <a:rPr lang="de-DE" altLang="de-DE" sz="1800" b="1" dirty="0" smtClean="0"/>
              <a:t>rasch handeln</a:t>
            </a:r>
            <a:endParaRPr lang="de-CH" altLang="de-DE" sz="1800" b="1" dirty="0"/>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
        <p:nvSpPr>
          <p:cNvPr id="5" name="Inhaltsplatzhalter 4"/>
          <p:cNvSpPr>
            <a:spLocks noGrp="1"/>
          </p:cNvSpPr>
          <p:nvPr>
            <p:ph idx="12"/>
          </p:nvPr>
        </p:nvSpPr>
        <p:spPr>
          <a:xfrm>
            <a:off x="4499992" y="1628800"/>
            <a:ext cx="4104456" cy="4525963"/>
          </a:xfrm>
        </p:spPr>
        <p:txBody>
          <a:bodyPr>
            <a:normAutofit/>
          </a:bodyPr>
          <a:lstStyle/>
          <a:p>
            <a:r>
              <a:rPr lang="de-DE" sz="1800" dirty="0" smtClean="0"/>
              <a:t>Scham überwinden: Gespräche mit Vertrauenspersonen suchen</a:t>
            </a:r>
          </a:p>
          <a:p>
            <a:r>
              <a:rPr lang="de-DE" sz="1800" dirty="0" smtClean="0"/>
              <a:t>Hausarzt oder Psychologen aufsuchen</a:t>
            </a:r>
          </a:p>
          <a:p>
            <a:r>
              <a:rPr lang="de-DE" sz="1800" dirty="0" smtClean="0"/>
              <a:t>„</a:t>
            </a:r>
            <a:r>
              <a:rPr lang="de-DE" sz="1800" dirty="0" err="1" smtClean="0"/>
              <a:t>Frapper</a:t>
            </a:r>
            <a:r>
              <a:rPr lang="de-DE" sz="1800" dirty="0" smtClean="0"/>
              <a:t> vite et fort“ – nicht lange warten</a:t>
            </a:r>
          </a:p>
          <a:p>
            <a:r>
              <a:rPr lang="de-DE" sz="1800" dirty="0" smtClean="0"/>
              <a:t>Ambulante und  gegebenenfalls stationäre Behandlung aufsuchen</a:t>
            </a:r>
          </a:p>
          <a:p>
            <a:r>
              <a:rPr lang="de-DE" sz="1800" dirty="0" smtClean="0"/>
              <a:t>Psychologische/psychiatrische/psychotherapeutische Behandlung hilft!</a:t>
            </a:r>
          </a:p>
          <a:p>
            <a:r>
              <a:rPr lang="de-DE" sz="1800" b="1" dirty="0" smtClean="0"/>
              <a:t>rasch handeln</a:t>
            </a:r>
            <a:endParaRPr lang="de-CH" sz="1800" b="1" dirty="0"/>
          </a:p>
        </p:txBody>
      </p:sp>
      <p:sp>
        <p:nvSpPr>
          <p:cNvPr id="6" name="Textfeld 5"/>
          <p:cNvSpPr txBox="1"/>
          <p:nvPr/>
        </p:nvSpPr>
        <p:spPr>
          <a:xfrm>
            <a:off x="755576" y="1138535"/>
            <a:ext cx="2736304" cy="523220"/>
          </a:xfrm>
          <a:prstGeom prst="rect">
            <a:avLst/>
          </a:prstGeom>
          <a:noFill/>
        </p:spPr>
        <p:txBody>
          <a:bodyPr wrap="square" rtlCol="0">
            <a:spAutoFit/>
          </a:bodyPr>
          <a:lstStyle/>
          <a:p>
            <a:r>
              <a:rPr lang="de-DE" sz="2800" b="1" dirty="0" smtClean="0"/>
              <a:t>Unternehmen</a:t>
            </a:r>
            <a:r>
              <a:rPr lang="de-DE" sz="2400" b="1" dirty="0" smtClean="0"/>
              <a:t>:</a:t>
            </a:r>
            <a:endParaRPr lang="de-CH" sz="2400" b="1" dirty="0"/>
          </a:p>
        </p:txBody>
      </p:sp>
      <p:sp>
        <p:nvSpPr>
          <p:cNvPr id="7" name="Textfeld 6"/>
          <p:cNvSpPr txBox="1"/>
          <p:nvPr/>
        </p:nvSpPr>
        <p:spPr>
          <a:xfrm>
            <a:off x="4644008" y="1138535"/>
            <a:ext cx="2232248" cy="523220"/>
          </a:xfrm>
          <a:prstGeom prst="rect">
            <a:avLst/>
          </a:prstGeom>
          <a:noFill/>
        </p:spPr>
        <p:txBody>
          <a:bodyPr wrap="square" rtlCol="0">
            <a:spAutoFit/>
          </a:bodyPr>
          <a:lstStyle/>
          <a:p>
            <a:r>
              <a:rPr lang="de-DE" sz="2800" b="1" dirty="0" smtClean="0"/>
              <a:t>Individuum</a:t>
            </a:r>
            <a:r>
              <a:rPr lang="de-DE" dirty="0" smtClean="0"/>
              <a:t>:</a:t>
            </a:r>
            <a:endParaRPr lang="de-CH" dirty="0"/>
          </a:p>
        </p:txBody>
      </p:sp>
    </p:spTree>
    <p:extLst>
      <p:ext uri="{BB962C8B-B14F-4D97-AF65-F5344CB8AC3E}">
        <p14:creationId xmlns:p14="http://schemas.microsoft.com/office/powerpoint/2010/main" val="1076582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07504" y="116632"/>
            <a:ext cx="8229600" cy="652462"/>
          </a:xfrm>
        </p:spPr>
        <p:txBody>
          <a:bodyPr/>
          <a:lstStyle/>
          <a:p>
            <a:r>
              <a:rPr lang="de-DE" sz="2800" dirty="0" smtClean="0"/>
              <a:t>Behandlungsergebnisse</a:t>
            </a:r>
            <a:br>
              <a:rPr lang="de-DE" sz="2800" dirty="0" smtClean="0"/>
            </a:br>
            <a:r>
              <a:rPr lang="de-DE" sz="3200" dirty="0" smtClean="0"/>
              <a:t>Nachhaltiger Behandlungserfolg</a:t>
            </a:r>
          </a:p>
        </p:txBody>
      </p:sp>
      <p:pic>
        <p:nvPicPr>
          <p:cNvPr id="2969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492375"/>
            <a:ext cx="9144000" cy="4104977"/>
          </a:xfrm>
          <a:noFill/>
        </p:spPr>
      </p:pic>
      <p:sp>
        <p:nvSpPr>
          <p:cNvPr id="2" name="Textfeld 1"/>
          <p:cNvSpPr txBox="1"/>
          <p:nvPr/>
        </p:nvSpPr>
        <p:spPr>
          <a:xfrm>
            <a:off x="539552" y="1844824"/>
            <a:ext cx="2448272" cy="707886"/>
          </a:xfrm>
          <a:prstGeom prst="rect">
            <a:avLst/>
          </a:prstGeom>
          <a:noFill/>
        </p:spPr>
        <p:txBody>
          <a:bodyPr wrap="square" rtlCol="0">
            <a:spAutoFit/>
          </a:bodyPr>
          <a:lstStyle/>
          <a:p>
            <a:r>
              <a:rPr lang="de-DE" sz="2000" b="1" dirty="0" smtClean="0"/>
              <a:t>Zufriedenheit mit Gesundheit</a:t>
            </a:r>
            <a:endParaRPr lang="de-CH" sz="2000" b="1" dirty="0"/>
          </a:p>
        </p:txBody>
      </p:sp>
      <p:sp>
        <p:nvSpPr>
          <p:cNvPr id="3" name="Textfeld 2"/>
          <p:cNvSpPr txBox="1"/>
          <p:nvPr/>
        </p:nvSpPr>
        <p:spPr>
          <a:xfrm>
            <a:off x="3347864" y="2060848"/>
            <a:ext cx="2592288" cy="400110"/>
          </a:xfrm>
          <a:prstGeom prst="rect">
            <a:avLst/>
          </a:prstGeom>
          <a:noFill/>
        </p:spPr>
        <p:txBody>
          <a:bodyPr wrap="square" rtlCol="0">
            <a:spAutoFit/>
          </a:bodyPr>
          <a:lstStyle/>
          <a:p>
            <a:r>
              <a:rPr lang="de-DE" sz="2000" b="1" dirty="0" smtClean="0"/>
              <a:t>Körperliche Symptome</a:t>
            </a:r>
            <a:endParaRPr lang="de-CH" sz="2000" b="1" dirty="0"/>
          </a:p>
        </p:txBody>
      </p:sp>
      <p:sp>
        <p:nvSpPr>
          <p:cNvPr id="4" name="Textfeld 3"/>
          <p:cNvSpPr txBox="1"/>
          <p:nvPr/>
        </p:nvSpPr>
        <p:spPr>
          <a:xfrm>
            <a:off x="6314482" y="2060848"/>
            <a:ext cx="2736304" cy="400110"/>
          </a:xfrm>
          <a:prstGeom prst="rect">
            <a:avLst/>
          </a:prstGeom>
          <a:noFill/>
        </p:spPr>
        <p:txBody>
          <a:bodyPr wrap="square" rtlCol="0">
            <a:spAutoFit/>
          </a:bodyPr>
          <a:lstStyle/>
          <a:p>
            <a:r>
              <a:rPr lang="de-DE" sz="2000" b="1" dirty="0" smtClean="0"/>
              <a:t>Psychische Symptome</a:t>
            </a:r>
            <a:endParaRPr lang="de-CH" sz="2000" b="1" dirty="0"/>
          </a:p>
        </p:txBody>
      </p:sp>
    </p:spTree>
    <p:extLst>
      <p:ext uri="{BB962C8B-B14F-4D97-AF65-F5344CB8AC3E}">
        <p14:creationId xmlns:p14="http://schemas.microsoft.com/office/powerpoint/2010/main" val="108338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8640"/>
            <a:ext cx="6984776" cy="490066"/>
          </a:xfrm>
        </p:spPr>
        <p:txBody>
          <a:bodyPr/>
          <a:lstStyle/>
          <a:p>
            <a:r>
              <a:rPr lang="de-DE" dirty="0" smtClean="0"/>
              <a:t>Versorgungsproblem: Zugang zur Behandlung erschwert</a:t>
            </a:r>
            <a:endParaRPr lang="de-CH" dirty="0"/>
          </a:p>
        </p:txBody>
      </p:sp>
      <p:sp>
        <p:nvSpPr>
          <p:cNvPr id="3" name="Inhaltsplatzhalter 2"/>
          <p:cNvSpPr>
            <a:spLocks noGrp="1"/>
          </p:cNvSpPr>
          <p:nvPr>
            <p:ph idx="1"/>
          </p:nvPr>
        </p:nvSpPr>
        <p:spPr>
          <a:xfrm>
            <a:off x="395536" y="1301538"/>
            <a:ext cx="7992888" cy="4525963"/>
          </a:xfrm>
        </p:spPr>
        <p:txBody>
          <a:bodyPr/>
          <a:lstStyle/>
          <a:p>
            <a:r>
              <a:rPr lang="de-DE" sz="2800" dirty="0"/>
              <a:t>Zuwenig Psychiater-Kapazitäten – </a:t>
            </a:r>
            <a:r>
              <a:rPr lang="de-DE" sz="2800" dirty="0" smtClean="0"/>
              <a:t>lange Wartezeiten </a:t>
            </a:r>
            <a:endParaRPr lang="de-DE" sz="2800" dirty="0"/>
          </a:p>
          <a:p>
            <a:r>
              <a:rPr lang="de-DE" sz="2800" dirty="0" smtClean="0"/>
              <a:t>Psychiater zu viel patientenfremde Arbeiten</a:t>
            </a:r>
          </a:p>
          <a:p>
            <a:r>
              <a:rPr lang="de-DE" sz="2800" dirty="0" smtClean="0"/>
              <a:t>Kein Einbezug der selbständigen Psychotherapie durch Psychologen in Grundversicherung</a:t>
            </a:r>
          </a:p>
          <a:p>
            <a:pPr marL="0" indent="0">
              <a:buNone/>
            </a:pPr>
            <a:r>
              <a:rPr lang="de-DE" sz="2800" dirty="0"/>
              <a:t> </a:t>
            </a:r>
            <a:r>
              <a:rPr lang="de-DE" sz="2800" dirty="0" smtClean="0"/>
              <a:t>   </a:t>
            </a:r>
            <a:r>
              <a:rPr lang="de-DE" sz="2400" dirty="0" smtClean="0"/>
              <a:t>(obwohl seit Einführung KVG versprochen)</a:t>
            </a:r>
          </a:p>
          <a:p>
            <a:r>
              <a:rPr lang="de-DE" sz="2800" dirty="0" smtClean="0"/>
              <a:t>Stadt-Land Unterschied </a:t>
            </a:r>
            <a:r>
              <a:rPr lang="de-DE" sz="2800" dirty="0" err="1" smtClean="0"/>
              <a:t>gross</a:t>
            </a:r>
            <a:endParaRPr lang="de-DE" sz="2800" dirty="0" smtClean="0"/>
          </a:p>
          <a:p>
            <a:r>
              <a:rPr lang="de-DE" sz="2800" dirty="0" smtClean="0"/>
              <a:t>Ungenügende finanzielle Ressourcen</a:t>
            </a:r>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Tree>
    <p:extLst>
      <p:ext uri="{BB962C8B-B14F-4D97-AF65-F5344CB8AC3E}">
        <p14:creationId xmlns:p14="http://schemas.microsoft.com/office/powerpoint/2010/main" val="2069860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txBox="1">
            <a:spLocks noGrp="1"/>
          </p:cNvSpPr>
          <p:nvPr>
            <p:ph type="title"/>
          </p:nvPr>
        </p:nvSpPr>
        <p:spPr>
          <a:xfrm>
            <a:off x="349188" y="313842"/>
            <a:ext cx="8229600" cy="523220"/>
          </a:xfrm>
          <a:prstGeom prst="rect">
            <a:avLst/>
          </a:prstGeom>
          <a:noFill/>
        </p:spPr>
        <p:txBody>
          <a:bodyPr wrap="square" rtlCol="0">
            <a:spAutoFit/>
          </a:bodyPr>
          <a:lstStyle/>
          <a:p>
            <a:r>
              <a:rPr lang="de-DE" sz="2800" dirty="0"/>
              <a:t>Dramatischer Psychiater-Mangel</a:t>
            </a:r>
            <a:endParaRPr lang="de-CH" sz="2800" dirty="0"/>
          </a:p>
        </p:txBody>
      </p:sp>
      <p:sp>
        <p:nvSpPr>
          <p:cNvPr id="5" name="Inhaltsplatzhalter 2"/>
          <p:cNvSpPr>
            <a:spLocks noGrp="1"/>
          </p:cNvSpPr>
          <p:nvPr>
            <p:ph idx="1"/>
          </p:nvPr>
        </p:nvSpPr>
        <p:spPr bwMode="auto">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61950" indent="-361950" algn="l" rtl="0" eaLnBrk="0" fontAlgn="base" hangingPunct="0">
              <a:spcBef>
                <a:spcPct val="20000"/>
              </a:spcBef>
              <a:spcAft>
                <a:spcPct val="0"/>
              </a:spcAft>
              <a:buFont typeface="Symbol" pitchFamily="18" charset="2"/>
              <a:buChar char="-"/>
              <a:defRPr sz="2500" kern="1200">
                <a:solidFill>
                  <a:srgbClr val="444F51"/>
                </a:solidFill>
                <a:latin typeface="Avenir LT Std 45 Book" pitchFamily="34" charset="0"/>
                <a:ea typeface="+mn-ea"/>
                <a:cs typeface="+mn-cs"/>
              </a:defRPr>
            </a:lvl1pPr>
            <a:lvl2pPr marL="715963" indent="-354013" algn="l" rtl="0" eaLnBrk="0" fontAlgn="base" hangingPunct="0">
              <a:spcBef>
                <a:spcPct val="20000"/>
              </a:spcBef>
              <a:spcAft>
                <a:spcPct val="0"/>
              </a:spcAft>
              <a:buFont typeface="Symbol" pitchFamily="18" charset="2"/>
              <a:buChar char="-"/>
              <a:defRPr sz="2000" kern="1200">
                <a:solidFill>
                  <a:srgbClr val="444F51"/>
                </a:solidFill>
                <a:latin typeface="Avenir LT Std 45 Book" pitchFamily="34" charset="0"/>
                <a:ea typeface="+mn-ea"/>
                <a:cs typeface="+mn-cs"/>
              </a:defRPr>
            </a:lvl2pPr>
            <a:lvl3pPr marL="1077913" indent="-354013" algn="l" rtl="0" eaLnBrk="0" fontAlgn="base" hangingPunct="0">
              <a:spcBef>
                <a:spcPct val="20000"/>
              </a:spcBef>
              <a:spcAft>
                <a:spcPct val="0"/>
              </a:spcAft>
              <a:buFont typeface="Symbol" pitchFamily="18" charset="2"/>
              <a:buChar char="-"/>
              <a:defRPr kern="1200">
                <a:solidFill>
                  <a:srgbClr val="444F51"/>
                </a:solidFill>
                <a:latin typeface="Avenir LT Std 45 Book" pitchFamily="34" charset="0"/>
                <a:ea typeface="+mn-ea"/>
                <a:cs typeface="+mn-cs"/>
              </a:defRPr>
            </a:lvl3pPr>
            <a:lvl4pPr marL="1431925" indent="-361950" algn="l" rtl="0" eaLnBrk="0" fontAlgn="base" hangingPunct="0">
              <a:spcBef>
                <a:spcPct val="20000"/>
              </a:spcBef>
              <a:spcAft>
                <a:spcPct val="0"/>
              </a:spcAft>
              <a:buFont typeface="Symbol" pitchFamily="18" charset="2"/>
              <a:buChar char="-"/>
              <a:defRPr kern="1200">
                <a:solidFill>
                  <a:srgbClr val="444F51"/>
                </a:solidFill>
                <a:latin typeface="Avenir LT Std 45 Book" pitchFamily="34" charset="0"/>
                <a:ea typeface="+mn-ea"/>
                <a:cs typeface="+mn-cs"/>
              </a:defRPr>
            </a:lvl4pPr>
            <a:lvl5pPr marL="1431925" indent="-354013" algn="l" rtl="0" eaLnBrk="0" fontAlgn="base" hangingPunct="0">
              <a:spcBef>
                <a:spcPct val="20000"/>
              </a:spcBef>
              <a:spcAft>
                <a:spcPct val="0"/>
              </a:spcAft>
              <a:buFont typeface="Symbol" pitchFamily="18" charset="2"/>
              <a:buChar char="-"/>
              <a:defRPr sz="2000" kern="1200">
                <a:solidFill>
                  <a:srgbClr val="444F51"/>
                </a:solidFill>
                <a:latin typeface="Avenir LT Std 3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e-CH" sz="2400" dirty="0" smtClean="0">
                <a:latin typeface="+mj-lt"/>
              </a:rPr>
              <a:t>Durchschnittsalter </a:t>
            </a:r>
            <a:r>
              <a:rPr lang="de-CH" sz="2400" dirty="0">
                <a:latin typeface="+mj-lt"/>
              </a:rPr>
              <a:t>der </a:t>
            </a:r>
            <a:r>
              <a:rPr lang="de-CH" sz="2400" dirty="0" err="1" smtClean="0">
                <a:latin typeface="+mj-lt"/>
              </a:rPr>
              <a:t>PsychiaterInnen</a:t>
            </a:r>
            <a:r>
              <a:rPr lang="de-CH" sz="2400" dirty="0" smtClean="0">
                <a:latin typeface="+mj-lt"/>
              </a:rPr>
              <a:t>  heute bei </a:t>
            </a:r>
            <a:r>
              <a:rPr lang="de-CH" sz="2400" dirty="0">
                <a:latin typeface="+mj-lt"/>
              </a:rPr>
              <a:t>55 </a:t>
            </a:r>
            <a:r>
              <a:rPr lang="de-CH" sz="2400" dirty="0" smtClean="0">
                <a:latin typeface="+mj-lt"/>
              </a:rPr>
              <a:t>Jahren </a:t>
            </a:r>
          </a:p>
          <a:p>
            <a:pPr>
              <a:defRPr/>
            </a:pPr>
            <a:r>
              <a:rPr lang="de-CH" sz="2400" dirty="0" smtClean="0">
                <a:latin typeface="+mj-lt"/>
              </a:rPr>
              <a:t>55,6 </a:t>
            </a:r>
            <a:r>
              <a:rPr lang="de-CH" sz="2400" dirty="0">
                <a:latin typeface="+mj-lt"/>
              </a:rPr>
              <a:t>Prozent </a:t>
            </a:r>
            <a:r>
              <a:rPr lang="de-CH" sz="2400" dirty="0" smtClean="0">
                <a:latin typeface="+mj-lt"/>
              </a:rPr>
              <a:t>der </a:t>
            </a:r>
            <a:r>
              <a:rPr lang="de-CH" sz="2400" dirty="0" err="1" smtClean="0">
                <a:latin typeface="+mj-lt"/>
              </a:rPr>
              <a:t>PsychiaterInnen</a:t>
            </a:r>
            <a:r>
              <a:rPr lang="de-CH" sz="2400" dirty="0" smtClean="0">
                <a:latin typeface="+mj-lt"/>
              </a:rPr>
              <a:t> sind im Ausland ausgebildet</a:t>
            </a:r>
          </a:p>
          <a:p>
            <a:pPr lvl="1">
              <a:defRPr/>
            </a:pPr>
            <a:r>
              <a:rPr lang="de-CH" sz="1900" dirty="0" smtClean="0">
                <a:latin typeface="+mj-lt"/>
              </a:rPr>
              <a:t>Rang 1 von allen </a:t>
            </a:r>
            <a:r>
              <a:rPr lang="de-CH" sz="1900" dirty="0" err="1" smtClean="0">
                <a:latin typeface="+mj-lt"/>
              </a:rPr>
              <a:t>ÄrztInnen</a:t>
            </a:r>
            <a:r>
              <a:rPr lang="de-CH" sz="1900" dirty="0" smtClean="0">
                <a:latin typeface="+mj-lt"/>
              </a:rPr>
              <a:t>!</a:t>
            </a:r>
          </a:p>
          <a:p>
            <a:pPr>
              <a:defRPr/>
            </a:pPr>
            <a:r>
              <a:rPr lang="de-CH" sz="2400" dirty="0" smtClean="0">
                <a:latin typeface="+mj-lt"/>
              </a:rPr>
              <a:t>In 7 </a:t>
            </a:r>
            <a:r>
              <a:rPr lang="de-CH" sz="2400" dirty="0">
                <a:latin typeface="+mj-lt"/>
              </a:rPr>
              <a:t>Jahren </a:t>
            </a:r>
            <a:r>
              <a:rPr lang="de-CH" sz="2400" dirty="0" smtClean="0">
                <a:latin typeface="+mj-lt"/>
              </a:rPr>
              <a:t>fehlen 1000 </a:t>
            </a:r>
            <a:r>
              <a:rPr lang="de-CH" sz="2400" dirty="0" err="1" smtClean="0">
                <a:latin typeface="+mj-lt"/>
              </a:rPr>
              <a:t>PsychiaterInnen</a:t>
            </a:r>
            <a:r>
              <a:rPr lang="de-CH" sz="2400" dirty="0" smtClean="0">
                <a:latin typeface="+mj-lt"/>
              </a:rPr>
              <a:t> von 3379 = 29,6%</a:t>
            </a:r>
            <a:endParaRPr lang="de-DE" altLang="de-DE" sz="3600" dirty="0" smtClean="0">
              <a:latin typeface="+mj-lt"/>
            </a:endParaRPr>
          </a:p>
        </p:txBody>
      </p:sp>
      <p:sp>
        <p:nvSpPr>
          <p:cNvPr id="2" name="Fußzeilenplatzhalter 1"/>
          <p:cNvSpPr>
            <a:spLocks noGrp="1"/>
          </p:cNvSpPr>
          <p:nvPr>
            <p:ph type="ftr" sz="quarter" idx="11"/>
          </p:nvPr>
        </p:nvSpPr>
        <p:spPr/>
        <p:txBody>
          <a:bodyPr/>
          <a:lstStyle/>
          <a:p>
            <a:r>
              <a:rPr lang="de-DE" dirty="0"/>
              <a:t>16. März 2017 – </a:t>
            </a:r>
            <a:r>
              <a:rPr lang="de-DE" dirty="0" err="1"/>
              <a:t>ipw</a:t>
            </a:r>
            <a:r>
              <a:rPr lang="de-DE" dirty="0"/>
              <a:t> – Samuel Rom</a:t>
            </a:r>
          </a:p>
        </p:txBody>
      </p:sp>
      <p:sp>
        <p:nvSpPr>
          <p:cNvPr id="3" name="Foliennummernplatzhalter 2"/>
          <p:cNvSpPr>
            <a:spLocks noGrp="1"/>
          </p:cNvSpPr>
          <p:nvPr>
            <p:ph type="sldNum" sz="quarter" idx="4294967295"/>
          </p:nvPr>
        </p:nvSpPr>
        <p:spPr>
          <a:xfrm>
            <a:off x="6553200" y="6356350"/>
            <a:ext cx="2133600" cy="365125"/>
          </a:xfrm>
          <a:prstGeom prst="rect">
            <a:avLst/>
          </a:prstGeom>
        </p:spPr>
        <p:txBody>
          <a:bodyPr/>
          <a:lstStyle/>
          <a:p>
            <a:fld id="{722FA3F5-151C-430D-9C43-5C31E4458C08}" type="slidenum">
              <a:rPr lang="de-CH" smtClean="0"/>
              <a:t>17</a:t>
            </a:fld>
            <a:endParaRPr lang="de-CH"/>
          </a:p>
        </p:txBody>
      </p:sp>
      <p:pic>
        <p:nvPicPr>
          <p:cNvPr id="4" name="Grafik 3"/>
          <p:cNvPicPr>
            <a:picLocks noChangeAspect="1"/>
          </p:cNvPicPr>
          <p:nvPr/>
        </p:nvPicPr>
        <p:blipFill>
          <a:blip r:embed="rId3"/>
          <a:stretch>
            <a:fillRect/>
          </a:stretch>
        </p:blipFill>
        <p:spPr>
          <a:xfrm>
            <a:off x="483518" y="3709973"/>
            <a:ext cx="7992888" cy="2681426"/>
          </a:xfrm>
          <a:prstGeom prst="rect">
            <a:avLst/>
          </a:prstGeom>
        </p:spPr>
      </p:pic>
    </p:spTree>
    <p:extLst>
      <p:ext uri="{BB962C8B-B14F-4D97-AF65-F5344CB8AC3E}">
        <p14:creationId xmlns:p14="http://schemas.microsoft.com/office/powerpoint/2010/main" val="1398401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5616624" cy="490066"/>
          </a:xfrm>
        </p:spPr>
        <p:txBody>
          <a:bodyPr/>
          <a:lstStyle/>
          <a:p>
            <a:r>
              <a:rPr lang="de-DE" dirty="0" smtClean="0"/>
              <a:t>2 aktuelle Studien des BAG:</a:t>
            </a:r>
            <a:endParaRPr lang="de-CH" dirty="0"/>
          </a:p>
        </p:txBody>
      </p:sp>
      <p:sp>
        <p:nvSpPr>
          <p:cNvPr id="3" name="Inhaltsplatzhalter 2"/>
          <p:cNvSpPr>
            <a:spLocks noGrp="1"/>
          </p:cNvSpPr>
          <p:nvPr>
            <p:ph idx="1"/>
          </p:nvPr>
        </p:nvSpPr>
        <p:spPr/>
        <p:txBody>
          <a:bodyPr/>
          <a:lstStyle/>
          <a:p>
            <a:r>
              <a:rPr lang="de-DE" dirty="0" smtClean="0"/>
              <a:t>Zugang zu Psychotherapie für Kinder + Jugendliche stark erschwert</a:t>
            </a:r>
          </a:p>
          <a:p>
            <a:r>
              <a:rPr lang="de-DE" dirty="0" smtClean="0"/>
              <a:t>Zugang für Bevölkerung auf dem Land mangelhaft</a:t>
            </a:r>
          </a:p>
          <a:p>
            <a:r>
              <a:rPr lang="de-DE" dirty="0" smtClean="0"/>
              <a:t>Ausgaben für Psychische Krankheiten in der Schweiz bei 9%, D 13%, OECD 20%</a:t>
            </a:r>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Tree>
    <p:extLst>
      <p:ext uri="{BB962C8B-B14F-4D97-AF65-F5344CB8AC3E}">
        <p14:creationId xmlns:p14="http://schemas.microsoft.com/office/powerpoint/2010/main" val="2706312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5832648" cy="490066"/>
          </a:xfrm>
        </p:spPr>
        <p:txBody>
          <a:bodyPr/>
          <a:lstStyle/>
          <a:p>
            <a:r>
              <a:rPr lang="de-DE" dirty="0" smtClean="0"/>
              <a:t>Direkte Kosten (zu) tief - </a:t>
            </a:r>
            <a:br>
              <a:rPr lang="de-DE" dirty="0" smtClean="0"/>
            </a:br>
            <a:r>
              <a:rPr lang="de-DE" dirty="0" smtClean="0"/>
              <a:t>Volkswirtschaftlicher Schaden</a:t>
            </a:r>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58181"/>
            <a:ext cx="763284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7092280" y="3068960"/>
            <a:ext cx="936104" cy="1872208"/>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Pfeil nach rechts 4"/>
          <p:cNvSpPr/>
          <p:nvPr/>
        </p:nvSpPr>
        <p:spPr>
          <a:xfrm rot="11870560">
            <a:off x="7763506" y="4599385"/>
            <a:ext cx="745780" cy="367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8043520" y="4941168"/>
            <a:ext cx="1136991" cy="646331"/>
          </a:xfrm>
          <a:prstGeom prst="rect">
            <a:avLst/>
          </a:prstGeom>
          <a:noFill/>
        </p:spPr>
        <p:txBody>
          <a:bodyPr wrap="square" rtlCol="0">
            <a:spAutoFit/>
          </a:bodyPr>
          <a:lstStyle/>
          <a:p>
            <a:r>
              <a:rPr lang="de-DE" dirty="0" smtClean="0"/>
              <a:t>Letzter Rang (7.)</a:t>
            </a:r>
            <a:endParaRPr lang="de-CH" dirty="0"/>
          </a:p>
        </p:txBody>
      </p:sp>
      <p:sp>
        <p:nvSpPr>
          <p:cNvPr id="8" name="Pfeil nach rechts 7"/>
          <p:cNvSpPr/>
          <p:nvPr/>
        </p:nvSpPr>
        <p:spPr>
          <a:xfrm rot="11870560">
            <a:off x="7903420" y="3177202"/>
            <a:ext cx="745780" cy="367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8262663" y="3588828"/>
            <a:ext cx="899592" cy="369332"/>
          </a:xfrm>
          <a:prstGeom prst="rect">
            <a:avLst/>
          </a:prstGeom>
          <a:noFill/>
        </p:spPr>
        <p:txBody>
          <a:bodyPr wrap="square" rtlCol="0">
            <a:spAutoFit/>
          </a:bodyPr>
          <a:lstStyle/>
          <a:p>
            <a:r>
              <a:rPr lang="de-DE" dirty="0" smtClean="0"/>
              <a:t>3. Rang</a:t>
            </a:r>
            <a:endParaRPr lang="de-CH" dirty="0"/>
          </a:p>
        </p:txBody>
      </p:sp>
    </p:spTree>
    <p:extLst>
      <p:ext uri="{BB962C8B-B14F-4D97-AF65-F5344CB8AC3E}">
        <p14:creationId xmlns:p14="http://schemas.microsoft.com/office/powerpoint/2010/main" val="12049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79512" y="153253"/>
            <a:ext cx="8229600" cy="868363"/>
          </a:xfrm>
        </p:spPr>
        <p:txBody>
          <a:bodyPr/>
          <a:lstStyle/>
          <a:p>
            <a:r>
              <a:rPr lang="de-CH" altLang="de-DE" sz="3100" dirty="0" smtClean="0"/>
              <a:t>Betroffene: Miriam Meckel, Rolf Schweiger …</a:t>
            </a:r>
            <a:br>
              <a:rPr lang="de-CH" altLang="de-DE" sz="3100" dirty="0" smtClean="0"/>
            </a:br>
            <a:endParaRPr lang="de-CH" altLang="de-DE" sz="3100" dirty="0" smtClean="0"/>
          </a:p>
        </p:txBody>
      </p:sp>
      <p:pic>
        <p:nvPicPr>
          <p:cNvPr id="30723"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560" y="1420124"/>
            <a:ext cx="2808312" cy="2152669"/>
          </a:xfrm>
        </p:spPr>
      </p:pic>
      <p:sp>
        <p:nvSpPr>
          <p:cNvPr id="30724" name="Text Box 4"/>
          <p:cNvSpPr txBox="1">
            <a:spLocks noChangeArrowheads="1"/>
          </p:cNvSpPr>
          <p:nvPr/>
        </p:nvSpPr>
        <p:spPr bwMode="auto">
          <a:xfrm>
            <a:off x="4788024" y="1484784"/>
            <a:ext cx="3240708" cy="193899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b="1" dirty="0"/>
              <a:t>„</a:t>
            </a:r>
            <a:r>
              <a:rPr lang="de-CH" altLang="de-DE" sz="2000" b="1" dirty="0"/>
              <a:t>Nach meinem </a:t>
            </a:r>
            <a:r>
              <a:rPr lang="de-CH" altLang="de-DE" sz="2000" b="1" u="sng" dirty="0">
                <a:solidFill>
                  <a:schemeClr val="accent2"/>
                </a:solidFill>
              </a:rPr>
              <a:t>Burn-out</a:t>
            </a:r>
            <a:r>
              <a:rPr lang="de-CH" altLang="de-DE" sz="2000" b="1" u="sng" dirty="0"/>
              <a:t> </a:t>
            </a:r>
            <a:r>
              <a:rPr lang="de-CH" altLang="de-DE" sz="2000" b="1" dirty="0"/>
              <a:t>musste ich einen kompletten </a:t>
            </a:r>
            <a:r>
              <a:rPr lang="de-CH" altLang="de-DE" sz="2000" b="1" dirty="0" err="1"/>
              <a:t>Reload</a:t>
            </a:r>
            <a:r>
              <a:rPr lang="de-CH" altLang="de-DE" sz="2000" b="1" dirty="0"/>
              <a:t> meines Wertesystems und Lebenskonzepts vornehmen.“ </a:t>
            </a:r>
            <a:endParaRPr lang="de-CH" altLang="de-DE" b="1"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77838" y="4060788"/>
            <a:ext cx="2942034" cy="2072925"/>
          </a:xfrm>
          <a:prstGeom prst="rect">
            <a:avLst/>
          </a:prstGeom>
        </p:spPr>
      </p:pic>
      <p:sp>
        <p:nvSpPr>
          <p:cNvPr id="6" name="Text Box 4"/>
          <p:cNvSpPr txBox="1">
            <a:spLocks noChangeArrowheads="1"/>
          </p:cNvSpPr>
          <p:nvPr/>
        </p:nvSpPr>
        <p:spPr bwMode="auto">
          <a:xfrm>
            <a:off x="4616276" y="3886944"/>
            <a:ext cx="3412456" cy="224676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2000" b="1" dirty="0"/>
              <a:t>„Schon in der September-Session plagten mich zunehmende Ängste, die mich in meiner Arbeit mehr und mehr blockierten... </a:t>
            </a:r>
            <a:r>
              <a:rPr lang="de-DE" altLang="de-DE" sz="2000" b="1" u="sng" dirty="0"/>
              <a:t>Teil meines </a:t>
            </a:r>
            <a:r>
              <a:rPr lang="de-DE" altLang="de-DE" sz="2000" b="1" u="sng" dirty="0">
                <a:solidFill>
                  <a:schemeClr val="accent2"/>
                </a:solidFill>
              </a:rPr>
              <a:t>Burn-out</a:t>
            </a:r>
            <a:r>
              <a:rPr lang="de-DE" altLang="de-DE" sz="2000" b="1" u="sng" dirty="0"/>
              <a:t> war auch eine Depression.</a:t>
            </a:r>
            <a:r>
              <a:rPr lang="de-DE" altLang="de-DE" sz="2000" b="1" dirty="0"/>
              <a:t>“  </a:t>
            </a:r>
          </a:p>
        </p:txBody>
      </p:sp>
    </p:spTree>
    <p:extLst>
      <p:ext uri="{BB962C8B-B14F-4D97-AF65-F5344CB8AC3E}">
        <p14:creationId xmlns:p14="http://schemas.microsoft.com/office/powerpoint/2010/main" val="254025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7128792" cy="490066"/>
          </a:xfrm>
        </p:spPr>
        <p:txBody>
          <a:bodyPr/>
          <a:lstStyle/>
          <a:p>
            <a:r>
              <a:rPr lang="de-CH" dirty="0" smtClean="0"/>
              <a:t>Bevölkerung: Mehr investieren in</a:t>
            </a:r>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1124744"/>
            <a:ext cx="799147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1835696" y="3212976"/>
            <a:ext cx="2448272" cy="504056"/>
          </a:xfrm>
          <a:prstGeom prst="ellipse">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94591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Es gibt Fachleute</a:t>
            </a:r>
            <a:endParaRPr lang="de-CH" dirty="0"/>
          </a:p>
        </p:txBody>
      </p:sp>
      <p:sp>
        <p:nvSpPr>
          <p:cNvPr id="3" name="Inhaltsplatzhalter 2"/>
          <p:cNvSpPr>
            <a:spLocks noGrp="1"/>
          </p:cNvSpPr>
          <p:nvPr>
            <p:ph idx="1"/>
          </p:nvPr>
        </p:nvSpPr>
        <p:spPr/>
        <p:txBody>
          <a:bodyPr/>
          <a:lstStyle/>
          <a:p>
            <a:r>
              <a:rPr lang="de-DE" dirty="0" err="1" smtClean="0"/>
              <a:t>PsychologInnen</a:t>
            </a:r>
            <a:r>
              <a:rPr lang="de-DE" dirty="0" smtClean="0"/>
              <a:t> mit Zusatzausbildung in Psychotherapie </a:t>
            </a:r>
            <a:r>
              <a:rPr lang="de-DE" dirty="0" err="1" smtClean="0"/>
              <a:t>gemäss</a:t>
            </a:r>
            <a:r>
              <a:rPr lang="de-DE" dirty="0" smtClean="0"/>
              <a:t> PsyGe</a:t>
            </a:r>
          </a:p>
          <a:p>
            <a:r>
              <a:rPr lang="de-DE" dirty="0" smtClean="0"/>
              <a:t>Keine Bezahlung aus </a:t>
            </a:r>
            <a:r>
              <a:rPr lang="de-DE" dirty="0"/>
              <a:t>G</a:t>
            </a:r>
            <a:r>
              <a:rPr lang="de-DE" dirty="0" smtClean="0"/>
              <a:t>rundversicherung </a:t>
            </a:r>
            <a:r>
              <a:rPr lang="de-DE" dirty="0" err="1" smtClean="0"/>
              <a:t>ausser</a:t>
            </a:r>
            <a:r>
              <a:rPr lang="de-DE" dirty="0" smtClean="0"/>
              <a:t> wenn bei Arzt angestellt: „delegierte Psychotherapie“ - unattraktiv</a:t>
            </a:r>
          </a:p>
          <a:p>
            <a:r>
              <a:rPr lang="de-DE" dirty="0" smtClean="0"/>
              <a:t>Delegieren ablösen durch Anordnungsmodell</a:t>
            </a:r>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Tree>
    <p:extLst>
      <p:ext uri="{BB962C8B-B14F-4D97-AF65-F5344CB8AC3E}">
        <p14:creationId xmlns:p14="http://schemas.microsoft.com/office/powerpoint/2010/main" val="3367107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Anordnungsmodell</a:t>
            </a:r>
            <a:endParaRPr lang="de-CH" dirty="0"/>
          </a:p>
        </p:txBody>
      </p:sp>
      <p:sp>
        <p:nvSpPr>
          <p:cNvPr id="3" name="Inhaltsplatzhalter 2"/>
          <p:cNvSpPr>
            <a:spLocks noGrp="1"/>
          </p:cNvSpPr>
          <p:nvPr>
            <p:ph idx="1"/>
          </p:nvPr>
        </p:nvSpPr>
        <p:spPr>
          <a:xfrm>
            <a:off x="467544" y="1052736"/>
            <a:ext cx="7992888" cy="4525963"/>
          </a:xfrm>
        </p:spPr>
        <p:txBody>
          <a:bodyPr/>
          <a:lstStyle/>
          <a:p>
            <a:r>
              <a:rPr lang="de-DE" sz="2800" dirty="0" smtClean="0"/>
              <a:t>Gut ausgebildete psychologische </a:t>
            </a:r>
            <a:r>
              <a:rPr lang="de-DE" sz="2800" dirty="0" err="1" smtClean="0"/>
              <a:t>Psychotherpeuten</a:t>
            </a:r>
            <a:r>
              <a:rPr lang="de-DE" sz="2800" dirty="0" smtClean="0"/>
              <a:t> behandeln Patienten  eigenverantwortlich nach ärztl. Anordnung für beschränkte Anzahl Therapiestunden</a:t>
            </a:r>
          </a:p>
          <a:p>
            <a:r>
              <a:rPr lang="de-DE" sz="2800" dirty="0" smtClean="0"/>
              <a:t>Fachleute, Krankenkassen sind für Anordnungsmodell</a:t>
            </a:r>
          </a:p>
          <a:p>
            <a:r>
              <a:rPr lang="de-DE" sz="2800" dirty="0" smtClean="0"/>
              <a:t>BAG erarbeitet Lösung, geplant auf Herbst 2015, zugesagt auf 2016, neu versprochen auf Frühjahr 2017 …</a:t>
            </a:r>
          </a:p>
          <a:p>
            <a:r>
              <a:rPr lang="de-DE" sz="2800" dirty="0" smtClean="0"/>
              <a:t>Psychologen erarbeiten Grundlagen,  Patienten müssen warten</a:t>
            </a:r>
            <a:endParaRPr lang="de-CH" sz="2800"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Tree>
    <p:extLst>
      <p:ext uri="{BB962C8B-B14F-4D97-AF65-F5344CB8AC3E}">
        <p14:creationId xmlns:p14="http://schemas.microsoft.com/office/powerpoint/2010/main" val="233519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35" y="404664"/>
            <a:ext cx="7907384" cy="668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DE" dirty="0" smtClean="0"/>
              <a:t>Freie Berufe</a:t>
            </a:r>
            <a:endParaRPr lang="de-DE" dirty="0"/>
          </a:p>
        </p:txBody>
      </p:sp>
      <p:sp>
        <p:nvSpPr>
          <p:cNvPr id="3" name="Foliennummernplatzhalter 2"/>
          <p:cNvSpPr>
            <a:spLocks noGrp="1"/>
          </p:cNvSpPr>
          <p:nvPr>
            <p:ph type="sldNum" sz="quarter" idx="12"/>
          </p:nvPr>
        </p:nvSpPr>
        <p:spPr/>
        <p:txBody>
          <a:bodyPr/>
          <a:lstStyle/>
          <a:p>
            <a:endParaRPr lang="de-DE" dirty="0"/>
          </a:p>
        </p:txBody>
      </p:sp>
      <p:sp>
        <p:nvSpPr>
          <p:cNvPr id="4" name="Textfeld 3"/>
          <p:cNvSpPr txBox="1"/>
          <p:nvPr/>
        </p:nvSpPr>
        <p:spPr>
          <a:xfrm>
            <a:off x="807427" y="1150876"/>
            <a:ext cx="2592288" cy="461665"/>
          </a:xfrm>
          <a:prstGeom prst="rect">
            <a:avLst/>
          </a:prstGeom>
          <a:noFill/>
        </p:spPr>
        <p:txBody>
          <a:bodyPr wrap="square" rtlCol="0">
            <a:spAutoFit/>
          </a:bodyPr>
          <a:lstStyle/>
          <a:p>
            <a:r>
              <a:rPr lang="de-DE" sz="2400" b="1" dirty="0" smtClean="0"/>
              <a:t>Hilft am meisten</a:t>
            </a:r>
            <a:endParaRPr lang="de-CH" sz="2400" b="1" dirty="0"/>
          </a:p>
        </p:txBody>
      </p:sp>
      <p:sp>
        <p:nvSpPr>
          <p:cNvPr id="6" name="Textfeld 5"/>
          <p:cNvSpPr txBox="1"/>
          <p:nvPr/>
        </p:nvSpPr>
        <p:spPr>
          <a:xfrm>
            <a:off x="5529177" y="1171761"/>
            <a:ext cx="2838174" cy="461665"/>
          </a:xfrm>
          <a:prstGeom prst="rect">
            <a:avLst/>
          </a:prstGeom>
          <a:noFill/>
        </p:spPr>
        <p:txBody>
          <a:bodyPr wrap="square" rtlCol="0">
            <a:spAutoFit/>
          </a:bodyPr>
          <a:lstStyle/>
          <a:p>
            <a:r>
              <a:rPr lang="de-DE" sz="2400" b="1" dirty="0"/>
              <a:t>Hilft am </a:t>
            </a:r>
            <a:r>
              <a:rPr lang="de-DE" sz="2400" b="1" dirty="0" smtClean="0"/>
              <a:t>wenigsten</a:t>
            </a:r>
            <a:endParaRPr lang="de-CH" sz="2400" b="1" dirty="0"/>
          </a:p>
        </p:txBody>
      </p:sp>
      <p:sp>
        <p:nvSpPr>
          <p:cNvPr id="5" name="Rechteck 4"/>
          <p:cNvSpPr/>
          <p:nvPr/>
        </p:nvSpPr>
        <p:spPr>
          <a:xfrm>
            <a:off x="728752" y="1172413"/>
            <a:ext cx="2520280" cy="360040"/>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p:cNvSpPr/>
          <p:nvPr/>
        </p:nvSpPr>
        <p:spPr>
          <a:xfrm>
            <a:off x="5561266" y="1244421"/>
            <a:ext cx="2635646" cy="288032"/>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p:cNvSpPr/>
          <p:nvPr/>
        </p:nvSpPr>
        <p:spPr>
          <a:xfrm>
            <a:off x="894965" y="1812405"/>
            <a:ext cx="2952328" cy="432048"/>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3868600" y="5924302"/>
            <a:ext cx="3079664" cy="432048"/>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08833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Take </a:t>
            </a:r>
            <a:r>
              <a:rPr lang="de-DE" dirty="0" err="1" smtClean="0"/>
              <a:t>home</a:t>
            </a:r>
            <a:endParaRPr lang="de-CH" dirty="0"/>
          </a:p>
        </p:txBody>
      </p:sp>
      <p:sp>
        <p:nvSpPr>
          <p:cNvPr id="3" name="Inhaltsplatzhalter 2"/>
          <p:cNvSpPr>
            <a:spLocks noGrp="1"/>
          </p:cNvSpPr>
          <p:nvPr>
            <p:ph idx="1"/>
          </p:nvPr>
        </p:nvSpPr>
        <p:spPr>
          <a:xfrm>
            <a:off x="467544" y="1124744"/>
            <a:ext cx="7992888" cy="4525963"/>
          </a:xfrm>
        </p:spPr>
        <p:txBody>
          <a:bodyPr/>
          <a:lstStyle/>
          <a:p>
            <a:r>
              <a:rPr lang="de-DE" sz="2400" dirty="0" smtClean="0"/>
              <a:t>Stress und Burnout weit verbreitet, Tendenz steigend</a:t>
            </a:r>
          </a:p>
          <a:p>
            <a:r>
              <a:rPr lang="de-DE" sz="2400" dirty="0" smtClean="0"/>
              <a:t>Stress und Burnout sind teuer</a:t>
            </a:r>
          </a:p>
          <a:p>
            <a:r>
              <a:rPr lang="de-DE" sz="2400" dirty="0" smtClean="0"/>
              <a:t>Prävention und Intervention sowohl beim Individuum als auch bei Arbeitsorganisation</a:t>
            </a:r>
          </a:p>
          <a:p>
            <a:r>
              <a:rPr lang="de-DE" sz="2400" dirty="0" smtClean="0"/>
              <a:t>Zugang deutlich erschwert</a:t>
            </a:r>
          </a:p>
          <a:p>
            <a:r>
              <a:rPr lang="de-DE" sz="2400" dirty="0" smtClean="0"/>
              <a:t>Zugangshürde durch Zulassung der psychologischen Psychotherapeuten mindern: Anordnungsmodell</a:t>
            </a:r>
          </a:p>
          <a:p>
            <a:r>
              <a:rPr lang="de-DE" sz="2400" dirty="0" smtClean="0"/>
              <a:t>Finanziell machbar – Bevölkerung trägt mit</a:t>
            </a:r>
          </a:p>
          <a:p>
            <a:r>
              <a:rPr lang="de-DE" sz="2400" dirty="0" smtClean="0"/>
              <a:t>4,3 Mia Stresskosten lassen sich nur mit  Investitionen senken – es lohnt sich!</a:t>
            </a:r>
            <a:r>
              <a:rPr lang="de-DE" sz="2400" dirty="0"/>
              <a:t> </a:t>
            </a:r>
            <a:endParaRPr lang="de-DE" sz="2400" dirty="0" smtClean="0"/>
          </a:p>
          <a:p>
            <a:r>
              <a:rPr lang="de-DE" sz="2400" dirty="0" smtClean="0"/>
              <a:t>Therapie nützt (auch Männern)</a:t>
            </a:r>
            <a:endParaRPr lang="de-DE" sz="2400" dirty="0"/>
          </a:p>
          <a:p>
            <a:endParaRPr lang="de-DE" sz="2400" dirty="0" smtClean="0"/>
          </a:p>
          <a:p>
            <a:endParaRPr lang="de-DE" sz="2400" dirty="0" smtClean="0"/>
          </a:p>
          <a:p>
            <a:endParaRPr lang="de-DE" dirty="0" smtClean="0"/>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Tree>
    <p:extLst>
      <p:ext uri="{BB962C8B-B14F-4D97-AF65-F5344CB8AC3E}">
        <p14:creationId xmlns:p14="http://schemas.microsoft.com/office/powerpoint/2010/main" val="1231729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7685"/>
            <a:ext cx="6786017" cy="506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r>
              <a:rPr lang="de-DE" dirty="0" smtClean="0"/>
              <a:t>Freie Berufe</a:t>
            </a:r>
            <a:endParaRPr lang="de-CH" dirty="0"/>
          </a:p>
        </p:txBody>
      </p:sp>
      <p:sp>
        <p:nvSpPr>
          <p:cNvPr id="4" name="Foliennummernplatzhalter 3"/>
          <p:cNvSpPr>
            <a:spLocks noGrp="1"/>
          </p:cNvSpPr>
          <p:nvPr>
            <p:ph type="sldNum" sz="quarter" idx="12"/>
          </p:nvPr>
        </p:nvSpPr>
        <p:spPr/>
        <p:txBody>
          <a:bodyPr/>
          <a:lstStyle/>
          <a:p>
            <a:endParaRPr lang="de-CH" dirty="0"/>
          </a:p>
        </p:txBody>
      </p:sp>
      <p:sp>
        <p:nvSpPr>
          <p:cNvPr id="2" name="Textfeld 1"/>
          <p:cNvSpPr txBox="1"/>
          <p:nvPr/>
        </p:nvSpPr>
        <p:spPr>
          <a:xfrm>
            <a:off x="611560" y="188640"/>
            <a:ext cx="6048672" cy="492443"/>
          </a:xfrm>
          <a:prstGeom prst="rect">
            <a:avLst/>
          </a:prstGeom>
          <a:noFill/>
        </p:spPr>
        <p:txBody>
          <a:bodyPr wrap="square" rtlCol="0">
            <a:spAutoFit/>
          </a:bodyPr>
          <a:lstStyle/>
          <a:p>
            <a:r>
              <a:rPr lang="de-DE" sz="2600" b="1" dirty="0">
                <a:solidFill>
                  <a:srgbClr val="2A8BBE"/>
                </a:solidFill>
                <a:latin typeface="Verdana" panose="020B0604030504040204" pitchFamily="34" charset="0"/>
                <a:ea typeface="Verdana" panose="020B0604030504040204" pitchFamily="34" charset="0"/>
                <a:cs typeface="Verdana" panose="020B0604030504040204" pitchFamily="34" charset="0"/>
              </a:rPr>
              <a:t>Danke für die </a:t>
            </a:r>
            <a:r>
              <a:rPr lang="de-DE" sz="2600" b="1" dirty="0" smtClean="0">
                <a:solidFill>
                  <a:srgbClr val="2A8BBE"/>
                </a:solidFill>
                <a:latin typeface="Verdana" panose="020B0604030504040204" pitchFamily="34" charset="0"/>
                <a:ea typeface="Verdana" panose="020B0604030504040204" pitchFamily="34" charset="0"/>
                <a:cs typeface="Verdana" panose="020B0604030504040204" pitchFamily="34" charset="0"/>
              </a:rPr>
              <a:t>Aufmerksamkeit!</a:t>
            </a:r>
            <a:endParaRPr lang="de-CH" dirty="0"/>
          </a:p>
        </p:txBody>
      </p:sp>
    </p:spTree>
    <p:extLst>
      <p:ext uri="{BB962C8B-B14F-4D97-AF65-F5344CB8AC3E}">
        <p14:creationId xmlns:p14="http://schemas.microsoft.com/office/powerpoint/2010/main" val="981510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66466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6984776" cy="490066"/>
          </a:xfrm>
        </p:spPr>
        <p:txBody>
          <a:bodyPr/>
          <a:lstStyle/>
          <a:p>
            <a:r>
              <a:rPr lang="de-DE" dirty="0" smtClean="0"/>
              <a:t>Quellen und weiterführende Infos</a:t>
            </a:r>
            <a:endParaRPr lang="de-CH" dirty="0"/>
          </a:p>
        </p:txBody>
      </p:sp>
      <p:sp>
        <p:nvSpPr>
          <p:cNvPr id="3" name="Fußzeilenplatzhalter 2"/>
          <p:cNvSpPr>
            <a:spLocks noGrp="1"/>
          </p:cNvSpPr>
          <p:nvPr>
            <p:ph type="ftr" sz="quarter" idx="11"/>
          </p:nvPr>
        </p:nvSpPr>
        <p:spPr/>
        <p:txBody>
          <a:bodyPr/>
          <a:lstStyle/>
          <a:p>
            <a:r>
              <a:rPr lang="de-CH" smtClean="0"/>
              <a:t>Freie Berufe, 28. April 2017</a:t>
            </a:r>
            <a:endParaRPr lang="de-CH" dirty="0"/>
          </a:p>
        </p:txBody>
      </p:sp>
      <p:sp>
        <p:nvSpPr>
          <p:cNvPr id="5" name="Inhaltsplatzhalter 2"/>
          <p:cNvSpPr txBox="1">
            <a:spLocks/>
          </p:cNvSpPr>
          <p:nvPr/>
        </p:nvSpPr>
        <p:spPr>
          <a:xfrm>
            <a:off x="405290" y="1340768"/>
            <a:ext cx="7992888" cy="4525963"/>
          </a:xfrm>
          <a:prstGeom prst="rect">
            <a:avLst/>
          </a:prstGeom>
        </p:spPr>
        <p:txBody>
          <a:bodyPr/>
          <a:lstStyle>
            <a:lvl1pPr marL="457200" indent="-457200" algn="l" defTabSz="914400" rtl="0" eaLnBrk="1" latinLnBrk="0" hangingPunct="1">
              <a:spcBef>
                <a:spcPct val="20000"/>
              </a:spcBef>
              <a:buClr>
                <a:srgbClr val="2A8BBE"/>
              </a:buClr>
              <a:buFont typeface="Wingdings 3" panose="05040102010807070707" pitchFamily="18" charset="2"/>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914400" rtl="0" eaLnBrk="1" latinLnBrk="0" hangingPunct="1">
              <a:spcBef>
                <a:spcPct val="20000"/>
              </a:spcBef>
              <a:buClr>
                <a:srgbClr val="2A8BBE"/>
              </a:buClr>
              <a:buFont typeface="Wingdings 3" panose="05040102010807070707" pitchFamily="18"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spcBef>
                <a:spcPct val="20000"/>
              </a:spcBef>
              <a:buClr>
                <a:srgbClr val="2A8BBE"/>
              </a:buClr>
              <a:buFont typeface="Wingdings 3" panose="05040102010807070707" pitchFamily="18"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CH" sz="1400" dirty="0" smtClean="0"/>
              <a:t>www.stressnostress.ch</a:t>
            </a:r>
          </a:p>
          <a:p>
            <a:r>
              <a:rPr lang="de-CH" sz="1400" dirty="0" smtClean="0"/>
              <a:t>SECO Stress-Studie</a:t>
            </a:r>
            <a:r>
              <a:rPr lang="de-CH" sz="1400" dirty="0"/>
              <a:t>, 2010: </a:t>
            </a:r>
            <a:r>
              <a:rPr lang="de-CH" sz="1400" dirty="0">
                <a:hlinkClick r:id="rId2"/>
              </a:rPr>
              <a:t>https://www.seco.admin.ch/seco/de/home/Publikationen_Dienstleistungen/Publikationen_und_Formulare/Arbeit/Arbeitsbedingungen/Studien_und_Berichte/stressstudie-2010--stress-bei-schweizer-erwerbstaetigen---</a:t>
            </a:r>
            <a:r>
              <a:rPr lang="de-CH" sz="1400" dirty="0" smtClean="0">
                <a:hlinkClick r:id="rId2"/>
              </a:rPr>
              <a:t>zusamm.html</a:t>
            </a:r>
            <a:endParaRPr lang="de-CH" sz="1400" dirty="0" smtClean="0"/>
          </a:p>
          <a:p>
            <a:r>
              <a:rPr lang="de-CH" sz="1400" dirty="0"/>
              <a:t>http://kmu-vital.ch/default2.asp?cat=-</a:t>
            </a:r>
            <a:r>
              <a:rPr lang="de-CH" sz="1400" dirty="0" smtClean="0"/>
              <a:t>1</a:t>
            </a:r>
          </a:p>
          <a:p>
            <a:r>
              <a:rPr lang="de-CH" sz="1400" dirty="0"/>
              <a:t>https://www.wie-gehts-dir.ch/hilfe-finden-und-geben/anderen-helfen</a:t>
            </a:r>
            <a:r>
              <a:rPr lang="de-CH" sz="1400" dirty="0" smtClean="0"/>
              <a:t>/</a:t>
            </a:r>
          </a:p>
          <a:p>
            <a:r>
              <a:rPr lang="en-US" sz="1400" dirty="0" smtClean="0"/>
              <a:t>SECO </a:t>
            </a:r>
            <a:r>
              <a:rPr lang="en-US" sz="1400" dirty="0" err="1" smtClean="0"/>
              <a:t>Broschüren</a:t>
            </a:r>
            <a:r>
              <a:rPr lang="en-US" sz="1400" dirty="0" smtClean="0"/>
              <a:t> </a:t>
            </a:r>
            <a:r>
              <a:rPr lang="en-US" sz="1400" dirty="0" err="1" smtClean="0"/>
              <a:t>zu</a:t>
            </a:r>
            <a:r>
              <a:rPr lang="en-US" sz="1400" dirty="0" smtClean="0"/>
              <a:t> </a:t>
            </a:r>
            <a:r>
              <a:rPr lang="en-US" sz="1400" dirty="0" err="1" smtClean="0"/>
              <a:t>psychosozialer</a:t>
            </a:r>
            <a:r>
              <a:rPr lang="en-US" sz="1400" dirty="0" smtClean="0"/>
              <a:t> </a:t>
            </a:r>
            <a:r>
              <a:rPr lang="en-US" sz="1400" dirty="0" err="1" smtClean="0"/>
              <a:t>Risiken</a:t>
            </a:r>
            <a:r>
              <a:rPr lang="en-US" sz="1400" dirty="0" smtClean="0"/>
              <a:t> am </a:t>
            </a:r>
            <a:r>
              <a:rPr lang="en-US" sz="1400" dirty="0" err="1" smtClean="0"/>
              <a:t>Arbeitsplatz</a:t>
            </a:r>
            <a:r>
              <a:rPr lang="en-US" sz="1400" dirty="0"/>
              <a:t>: https://www.seco.admin.ch/seco/de/home/Arbeit/Arbeitsbedingungen/gesundheitsschutz-am-arbeitsplatz/Psychosoziale-Risiken-am-Arbeitsplatz/Stress-Burnout/Publikationen-SECO.html</a:t>
            </a:r>
          </a:p>
          <a:p>
            <a:r>
              <a:rPr lang="en-US" sz="1400" dirty="0" smtClean="0"/>
              <a:t>Van </a:t>
            </a:r>
            <a:r>
              <a:rPr lang="en-US" sz="1400" dirty="0" err="1"/>
              <a:t>Vegchel</a:t>
            </a:r>
            <a:r>
              <a:rPr lang="en-US" sz="1400" dirty="0"/>
              <a:t>, N., de </a:t>
            </a:r>
            <a:r>
              <a:rPr lang="en-US" sz="1400" dirty="0" err="1"/>
              <a:t>Jonge</a:t>
            </a:r>
            <a:r>
              <a:rPr lang="en-US" sz="1400" dirty="0"/>
              <a:t>, J., Bakker, A., &amp; </a:t>
            </a:r>
            <a:r>
              <a:rPr lang="en-US" sz="1400" dirty="0" err="1"/>
              <a:t>Schaufeli</a:t>
            </a:r>
            <a:r>
              <a:rPr lang="en-US" sz="1400" dirty="0"/>
              <a:t>, W. (2002). Testing global and specific indicators of rewards in the </a:t>
            </a:r>
            <a:r>
              <a:rPr lang="en-US" sz="1400" dirty="0" err="1"/>
              <a:t>EffortReward</a:t>
            </a:r>
            <a:r>
              <a:rPr lang="en-US" sz="1400" dirty="0"/>
              <a:t> Imbalance Model: Does it make any difference?. European Journal of Work and Organizational Psychology, 11, 403-421</a:t>
            </a:r>
            <a:r>
              <a:rPr lang="en-US" sz="1400" dirty="0" smtClean="0"/>
              <a:t>.</a:t>
            </a:r>
          </a:p>
          <a:p>
            <a:endParaRPr lang="de-CH" sz="1400" dirty="0"/>
          </a:p>
        </p:txBody>
      </p:sp>
    </p:spTree>
    <p:extLst>
      <p:ext uri="{BB962C8B-B14F-4D97-AF65-F5344CB8AC3E}">
        <p14:creationId xmlns:p14="http://schemas.microsoft.com/office/powerpoint/2010/main" val="407941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48916" y="212167"/>
            <a:ext cx="5266928" cy="490066"/>
          </a:xfrm>
        </p:spPr>
        <p:txBody>
          <a:bodyPr/>
          <a:lstStyle/>
          <a:p>
            <a:r>
              <a:rPr lang="de-DE" altLang="de-DE" dirty="0" smtClean="0"/>
              <a:t>Medienthema</a:t>
            </a:r>
            <a:endParaRPr lang="de-CH" altLang="de-DE" dirty="0" smtClean="0"/>
          </a:p>
        </p:txBody>
      </p:sp>
      <p:sp>
        <p:nvSpPr>
          <p:cNvPr id="32771" name="Rectangle 3"/>
          <p:cNvSpPr>
            <a:spLocks noGrp="1"/>
          </p:cNvSpPr>
          <p:nvPr>
            <p:ph type="body" idx="1"/>
          </p:nvPr>
        </p:nvSpPr>
        <p:spPr/>
        <p:txBody>
          <a:bodyPr/>
          <a:lstStyle/>
          <a:p>
            <a:endParaRPr lang="de-CH" altLang="de-DE"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981075"/>
            <a:ext cx="8858250" cy="5508625"/>
          </a:xfrm>
          <a:prstGeom prst="rect">
            <a:avLst/>
          </a:prstGeom>
          <a:solidFill>
            <a:schemeClr val="accent1"/>
          </a:solidFill>
        </p:spPr>
      </p:pic>
      <p:sp>
        <p:nvSpPr>
          <p:cNvPr id="32773" name="Text Box 5"/>
          <p:cNvSpPr txBox="1">
            <a:spLocks noChangeArrowheads="1"/>
          </p:cNvSpPr>
          <p:nvPr/>
        </p:nvSpPr>
        <p:spPr bwMode="auto">
          <a:xfrm>
            <a:off x="5651500" y="407670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CH" altLang="de-DE" b="1"/>
          </a:p>
        </p:txBody>
      </p:sp>
      <p:sp>
        <p:nvSpPr>
          <p:cNvPr id="32774" name="Text Box 6"/>
          <p:cNvSpPr txBox="1">
            <a:spLocks noChangeArrowheads="1"/>
          </p:cNvSpPr>
          <p:nvPr/>
        </p:nvSpPr>
        <p:spPr bwMode="auto">
          <a:xfrm>
            <a:off x="611560" y="2327275"/>
            <a:ext cx="3240088" cy="1749425"/>
          </a:xfrm>
          <a:prstGeom prst="rect">
            <a:avLst/>
          </a:prstGeom>
          <a:solidFill>
            <a:schemeClr val="accent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3600" b="1" dirty="0"/>
              <a:t>Burn-out ist eine Realität –  eine teure!</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59226" y="1903412"/>
            <a:ext cx="3683000" cy="4713287"/>
          </a:xfrm>
          <a:prstGeom prst="rect">
            <a:avLst/>
          </a:prstGeom>
        </p:spPr>
      </p:pic>
    </p:spTree>
    <p:extLst>
      <p:ext uri="{BB962C8B-B14F-4D97-AF65-F5344CB8AC3E}">
        <p14:creationId xmlns:p14="http://schemas.microsoft.com/office/powerpoint/2010/main" val="58491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613" y="404664"/>
            <a:ext cx="7299731" cy="360040"/>
          </a:xfrm>
        </p:spPr>
        <p:txBody>
          <a:bodyPr/>
          <a:lstStyle/>
          <a:p>
            <a:r>
              <a:rPr lang="de-CH" dirty="0"/>
              <a:t>Arbeitsbedingte </a:t>
            </a:r>
            <a:r>
              <a:rPr lang="de-CH" dirty="0" smtClean="0"/>
              <a:t>Stressursachen (1/2) </a:t>
            </a:r>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7" t="2377" r="4866" b="13179"/>
          <a:stretch/>
        </p:blipFill>
        <p:spPr bwMode="auto">
          <a:xfrm>
            <a:off x="368613" y="1340768"/>
            <a:ext cx="8352679" cy="441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Bildergebnis für blit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23067">
            <a:off x="3716676" y="1192586"/>
            <a:ext cx="118995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1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975" y="404664"/>
            <a:ext cx="7288361" cy="504056"/>
          </a:xfrm>
        </p:spPr>
        <p:txBody>
          <a:bodyPr/>
          <a:lstStyle/>
          <a:p>
            <a:r>
              <a:rPr lang="de-CH" dirty="0" smtClean="0"/>
              <a:t>Arbeitsbedingte Stressursachen (2/2) </a:t>
            </a:r>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6146" name="Picture 2" descr="Bildergebnis für zu viel arbei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862"/>
          <a:stretch/>
        </p:blipFill>
        <p:spPr bwMode="auto">
          <a:xfrm>
            <a:off x="683568" y="957187"/>
            <a:ext cx="2703265" cy="18485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dergebnis für arbeitsorganisation cha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865" y="2963341"/>
            <a:ext cx="2144895" cy="215592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6413589" y="4749935"/>
            <a:ext cx="1470779" cy="369332"/>
          </a:xfrm>
          <a:prstGeom prst="rect">
            <a:avLst/>
          </a:prstGeom>
          <a:noFill/>
        </p:spPr>
        <p:txBody>
          <a:bodyPr wrap="square" rtlCol="0">
            <a:spAutoFit/>
          </a:bodyPr>
          <a:lstStyle/>
          <a:p>
            <a:r>
              <a:rPr lang="de-CH" dirty="0" smtClean="0"/>
              <a:t>Organisation</a:t>
            </a:r>
            <a:endParaRPr lang="de-CH" dirty="0"/>
          </a:p>
        </p:txBody>
      </p:sp>
      <p:pic>
        <p:nvPicPr>
          <p:cNvPr id="6150" name="Picture 6" descr="Bildergebnis für work life bal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105776"/>
            <a:ext cx="2394019" cy="1597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4134974" y="4780059"/>
            <a:ext cx="860920" cy="369332"/>
          </a:xfrm>
          <a:prstGeom prst="rect">
            <a:avLst/>
          </a:prstGeom>
          <a:noFill/>
        </p:spPr>
        <p:txBody>
          <a:bodyPr wrap="square" rtlCol="0">
            <a:spAutoFit/>
          </a:bodyPr>
          <a:lstStyle/>
          <a:p>
            <a:r>
              <a:rPr lang="de-CH" dirty="0" smtClean="0"/>
              <a:t>Klima</a:t>
            </a:r>
            <a:endParaRPr lang="de-CH" dirty="0"/>
          </a:p>
        </p:txBody>
      </p:sp>
      <p:pic>
        <p:nvPicPr>
          <p:cNvPr id="6154" name="Picture 10" descr="Bildergebnis für klima und we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338" y="2893821"/>
            <a:ext cx="2443482" cy="22450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5894" y="2687160"/>
            <a:ext cx="4112610" cy="4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Bildergebnis für this way"/>
          <p:cNvSpPr>
            <a:spLocks noChangeAspect="1" noChangeArrowheads="1"/>
          </p:cNvSpPr>
          <p:nvPr/>
        </p:nvSpPr>
        <p:spPr bwMode="auto">
          <a:xfrm>
            <a:off x="155575" y="-1858963"/>
            <a:ext cx="561975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4" descr="Bildergebnis für this way"/>
          <p:cNvSpPr>
            <a:spLocks noChangeAspect="1" noChangeArrowheads="1"/>
          </p:cNvSpPr>
          <p:nvPr/>
        </p:nvSpPr>
        <p:spPr bwMode="auto">
          <a:xfrm>
            <a:off x="307975" y="-1706563"/>
            <a:ext cx="561975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8641" y="1069600"/>
            <a:ext cx="2993368" cy="206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9"/>
          <a:stretch>
            <a:fillRect/>
          </a:stretch>
        </p:blipFill>
        <p:spPr>
          <a:xfrm>
            <a:off x="3131449" y="5220320"/>
            <a:ext cx="1638300" cy="1171575"/>
          </a:xfrm>
          <a:prstGeom prst="rect">
            <a:avLst/>
          </a:prstGeom>
        </p:spPr>
      </p:pic>
    </p:spTree>
    <p:extLst>
      <p:ext uri="{BB962C8B-B14F-4D97-AF65-F5344CB8AC3E}">
        <p14:creationId xmlns:p14="http://schemas.microsoft.com/office/powerpoint/2010/main" val="7548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5266928" cy="490066"/>
          </a:xfrm>
        </p:spPr>
        <p:txBody>
          <a:bodyPr/>
          <a:lstStyle/>
          <a:p>
            <a:r>
              <a:rPr lang="de-DE" dirty="0" smtClean="0"/>
              <a:t>Stress-Signale</a:t>
            </a:r>
            <a:endParaRPr lang="de-CH" dirty="0"/>
          </a:p>
        </p:txBody>
      </p:sp>
      <p:sp>
        <p:nvSpPr>
          <p:cNvPr id="3" name="Inhaltsplatzhalter 2"/>
          <p:cNvSpPr>
            <a:spLocks noGrp="1"/>
          </p:cNvSpPr>
          <p:nvPr>
            <p:ph idx="1"/>
          </p:nvPr>
        </p:nvSpPr>
        <p:spPr>
          <a:xfrm>
            <a:off x="539552" y="1124744"/>
            <a:ext cx="7992888" cy="2376264"/>
          </a:xfrm>
        </p:spPr>
        <p:txBody>
          <a:bodyPr/>
          <a:lstStyle/>
          <a:p>
            <a:r>
              <a:rPr lang="de-CH" sz="2400" dirty="0" smtClean="0"/>
              <a:t>Körperlich, z.B. Schwitzen, Kopfschmerzen, Magen-Darmprobleme</a:t>
            </a:r>
          </a:p>
          <a:p>
            <a:r>
              <a:rPr lang="de-DE" sz="2400" dirty="0" smtClean="0"/>
              <a:t>Schlafstörungen</a:t>
            </a:r>
            <a:endParaRPr lang="de-CH" sz="2400" dirty="0" smtClean="0"/>
          </a:p>
          <a:p>
            <a:r>
              <a:rPr lang="de-CH" sz="2400" dirty="0" smtClean="0"/>
              <a:t>Psychische/Emotional, z.B. Ungeduld, Wut, Unruhe</a:t>
            </a:r>
          </a:p>
          <a:p>
            <a:r>
              <a:rPr lang="de-CH" sz="2400" dirty="0" smtClean="0"/>
              <a:t> Geistig, z.B</a:t>
            </a:r>
            <a:r>
              <a:rPr lang="de-CH" sz="2400" dirty="0"/>
              <a:t>.</a:t>
            </a:r>
            <a:r>
              <a:rPr lang="de-CH" sz="2400" dirty="0" smtClean="0"/>
              <a:t> Konzentrationsprobleme</a:t>
            </a:r>
          </a:p>
          <a:p>
            <a:r>
              <a:rPr lang="de-CH" sz="2400" dirty="0" smtClean="0"/>
              <a:t>Verhalten, z.B. sozialer Rückzug</a:t>
            </a:r>
          </a:p>
          <a:p>
            <a:endParaRPr lang="de-DE" sz="2400" dirty="0"/>
          </a:p>
          <a:p>
            <a:pPr marL="0" indent="0">
              <a:buNone/>
            </a:pPr>
            <a:r>
              <a:rPr lang="de-DE" sz="2400" dirty="0" smtClean="0"/>
              <a:t>Mögliche Folgen:</a:t>
            </a:r>
            <a:endParaRPr lang="de-CH" sz="2400" dirty="0"/>
          </a:p>
          <a:p>
            <a:r>
              <a:rPr lang="de-CH" sz="2400" dirty="0" smtClean="0"/>
              <a:t>Erkrankungen, z.B. Depression oder Burnout</a:t>
            </a:r>
            <a:endParaRPr lang="de-CH" sz="2400" dirty="0"/>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spTree>
    <p:extLst>
      <p:ext uri="{BB962C8B-B14F-4D97-AF65-F5344CB8AC3E}">
        <p14:creationId xmlns:p14="http://schemas.microsoft.com/office/powerpoint/2010/main" val="363348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891" y="188640"/>
            <a:ext cx="7056784" cy="490066"/>
          </a:xfrm>
        </p:spPr>
        <p:txBody>
          <a:bodyPr/>
          <a:lstStyle/>
          <a:p>
            <a:r>
              <a:rPr lang="de-DE" dirty="0" smtClean="0"/>
              <a:t>Kosten von Stress: SECO-Studien </a:t>
            </a:r>
            <a:endParaRPr lang="de-CH" dirty="0"/>
          </a:p>
        </p:txBody>
      </p:sp>
      <p:sp>
        <p:nvSpPr>
          <p:cNvPr id="3" name="Inhaltsplatzhalter 2"/>
          <p:cNvSpPr>
            <a:spLocks noGrp="1"/>
          </p:cNvSpPr>
          <p:nvPr>
            <p:ph idx="1"/>
          </p:nvPr>
        </p:nvSpPr>
        <p:spPr>
          <a:xfrm>
            <a:off x="3491880" y="1268760"/>
            <a:ext cx="5256584" cy="5040560"/>
          </a:xfrm>
        </p:spPr>
        <p:txBody>
          <a:bodyPr/>
          <a:lstStyle/>
          <a:p>
            <a:r>
              <a:rPr lang="de-CH" sz="2800" dirty="0"/>
              <a:t>volkswirtschaftliche Kosten arbeitsbedingter Gesundheitsstörungen: mind. 8 Milliarden Fr</a:t>
            </a:r>
            <a:r>
              <a:rPr lang="de-CH" sz="2800" dirty="0" smtClean="0"/>
              <a:t>.</a:t>
            </a:r>
            <a:endParaRPr lang="de-CH" sz="2800" dirty="0"/>
          </a:p>
          <a:p>
            <a:r>
              <a:rPr lang="de-CH" sz="2800" dirty="0" smtClean="0"/>
              <a:t>Ca. die Hälfte davon ist </a:t>
            </a:r>
            <a:r>
              <a:rPr lang="de-CH" sz="2800" b="1" dirty="0" smtClean="0"/>
              <a:t>stressbedingt: 4,2 Mia </a:t>
            </a:r>
            <a:r>
              <a:rPr lang="de-CH" sz="2800" b="1" dirty="0"/>
              <a:t>Fr</a:t>
            </a:r>
            <a:r>
              <a:rPr lang="de-CH" sz="2800" b="1" dirty="0" smtClean="0"/>
              <a:t>.</a:t>
            </a:r>
          </a:p>
          <a:p>
            <a:r>
              <a:rPr lang="de-DE" sz="2800" dirty="0" smtClean="0"/>
              <a:t>Kosten pro Kopf:</a:t>
            </a:r>
          </a:p>
          <a:p>
            <a:pPr marL="0" indent="0">
              <a:buNone/>
            </a:pPr>
            <a:r>
              <a:rPr lang="de-DE" sz="2800" dirty="0"/>
              <a:t> </a:t>
            </a:r>
            <a:r>
              <a:rPr lang="de-DE" sz="2800" dirty="0" smtClean="0"/>
              <a:t>  </a:t>
            </a:r>
            <a:r>
              <a:rPr lang="de-DE" sz="2800" b="1" dirty="0" smtClean="0"/>
              <a:t>Gestresste 4‘300.—</a:t>
            </a:r>
          </a:p>
          <a:p>
            <a:pPr marL="0" indent="0">
              <a:buNone/>
            </a:pPr>
            <a:r>
              <a:rPr lang="de-DE" sz="2800" b="1" dirty="0"/>
              <a:t> </a:t>
            </a:r>
            <a:r>
              <a:rPr lang="de-DE" sz="2800" b="1" dirty="0" smtClean="0"/>
              <a:t>  Nicht-Gestresste 640.--</a:t>
            </a:r>
            <a:endParaRPr lang="de-CH" sz="2800" b="1" dirty="0" smtClean="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91" y="1340768"/>
            <a:ext cx="3099597" cy="42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635896" y="4437112"/>
            <a:ext cx="5112568" cy="1656184"/>
          </a:xfrm>
          <a:prstGeom prst="rect">
            <a:avLst/>
          </a:prstGeom>
          <a:solidFill>
            <a:srgbClr val="FFC000">
              <a:alpha val="42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811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230188" y="88105"/>
            <a:ext cx="8229600" cy="868363"/>
          </a:xfrm>
        </p:spPr>
        <p:txBody>
          <a:bodyPr/>
          <a:lstStyle/>
          <a:p>
            <a:r>
              <a:rPr lang="de-CH" altLang="de-DE" sz="3900" dirty="0" smtClean="0"/>
              <a:t>Stress nimmt weiter zu</a:t>
            </a:r>
          </a:p>
        </p:txBody>
      </p:sp>
      <p:pic>
        <p:nvPicPr>
          <p:cNvPr id="4096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42988" y="1628775"/>
            <a:ext cx="7416800" cy="46370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 Box 4"/>
          <p:cNvSpPr txBox="1">
            <a:spLocks noChangeArrowheads="1"/>
          </p:cNvSpPr>
          <p:nvPr/>
        </p:nvSpPr>
        <p:spPr bwMode="auto">
          <a:xfrm>
            <a:off x="7524750" y="6165850"/>
            <a:ext cx="1331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a:t>Seco 2011</a:t>
            </a:r>
          </a:p>
        </p:txBody>
      </p:sp>
      <p:sp>
        <p:nvSpPr>
          <p:cNvPr id="40965" name="Oval 5"/>
          <p:cNvSpPr>
            <a:spLocks noChangeArrowheads="1"/>
          </p:cNvSpPr>
          <p:nvPr/>
        </p:nvSpPr>
        <p:spPr bwMode="auto">
          <a:xfrm>
            <a:off x="6156325" y="2349500"/>
            <a:ext cx="2017713" cy="2089150"/>
          </a:xfrm>
          <a:prstGeom prst="ellipse">
            <a:avLst/>
          </a:prstGeom>
          <a:noFill/>
          <a:ln w="762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1711611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6264696" cy="490066"/>
          </a:xfrm>
        </p:spPr>
        <p:txBody>
          <a:bodyPr/>
          <a:lstStyle/>
          <a:p>
            <a:r>
              <a:rPr lang="de-DE" dirty="0" smtClean="0"/>
              <a:t>Psyche als Thema ist erkannt</a:t>
            </a:r>
            <a:endParaRPr lang="de-CH" dirty="0"/>
          </a:p>
        </p:txBody>
      </p:sp>
      <p:sp>
        <p:nvSpPr>
          <p:cNvPr id="3" name="Inhaltsplatzhalter 2"/>
          <p:cNvSpPr>
            <a:spLocks noGrp="1"/>
          </p:cNvSpPr>
          <p:nvPr>
            <p:ph idx="1"/>
          </p:nvPr>
        </p:nvSpPr>
        <p:spPr>
          <a:xfrm>
            <a:off x="505644" y="1195321"/>
            <a:ext cx="4096117" cy="4525963"/>
          </a:xfrm>
        </p:spPr>
        <p:txBody>
          <a:bodyPr/>
          <a:lstStyle/>
          <a:p>
            <a:r>
              <a:rPr lang="de-CH" sz="2400" dirty="0" smtClean="0"/>
              <a:t>Gesundheit 2020</a:t>
            </a:r>
          </a:p>
          <a:p>
            <a:r>
              <a:rPr lang="de-CH" sz="2400" dirty="0" smtClean="0"/>
              <a:t>Dialog </a:t>
            </a:r>
            <a:r>
              <a:rPr lang="de-CH" sz="2400" dirty="0"/>
              <a:t>Nationale Gesundheitspolitik</a:t>
            </a:r>
          </a:p>
          <a:p>
            <a:r>
              <a:rPr lang="de-DE" sz="2400" dirty="0" smtClean="0"/>
              <a:t>Gesundheits-förderung </a:t>
            </a:r>
            <a:r>
              <a:rPr lang="de-DE" sz="2400" dirty="0"/>
              <a:t>Schweiz</a:t>
            </a:r>
          </a:p>
          <a:p>
            <a:r>
              <a:rPr lang="de-DE" sz="2400" dirty="0"/>
              <a:t>Netzwerk Psychische Gesundheit</a:t>
            </a:r>
          </a:p>
          <a:p>
            <a:endParaRPr lang="de-CH" dirty="0"/>
          </a:p>
        </p:txBody>
      </p:sp>
      <p:sp>
        <p:nvSpPr>
          <p:cNvPr id="4" name="Fußzeilenplatzhalter 3"/>
          <p:cNvSpPr>
            <a:spLocks noGrp="1"/>
          </p:cNvSpPr>
          <p:nvPr>
            <p:ph type="ftr" sz="quarter" idx="11"/>
          </p:nvPr>
        </p:nvSpPr>
        <p:spPr/>
        <p:txBody>
          <a:bodyPr/>
          <a:lstStyle/>
          <a:p>
            <a:r>
              <a:rPr lang="de-CH" smtClean="0"/>
              <a:t>Freie Berufe, 28. April 2017</a:t>
            </a:r>
            <a:endParaRPr lang="de-CH" dirty="0"/>
          </a:p>
        </p:txBody>
      </p:sp>
      <p:pic>
        <p:nvPicPr>
          <p:cNvPr id="6" name="Inhaltsplatzhalter 7"/>
          <p:cNvPicPr>
            <a:picLocks noGrp="1"/>
          </p:cNvPicPr>
          <p:nvPr>
            <p:ph idx="12"/>
          </p:nvPr>
        </p:nvPicPr>
        <p:blipFill rotWithShape="1">
          <a:blip r:embed="rId3"/>
          <a:srcRect l="29216" t="14658" r="28233" b="4886"/>
          <a:stretch/>
        </p:blipFill>
        <p:spPr bwMode="auto">
          <a:xfrm>
            <a:off x="5148064" y="1484784"/>
            <a:ext cx="3829854" cy="4813970"/>
          </a:xfrm>
          <a:prstGeom prst="rect">
            <a:avLst/>
          </a:prstGeom>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96" y="4077072"/>
            <a:ext cx="474774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779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Template>
  <TotalTime>0</TotalTime>
  <Words>1800</Words>
  <Application>Microsoft Office PowerPoint</Application>
  <PresentationFormat>Bildschirmpräsentation (4:3)</PresentationFormat>
  <Paragraphs>280</Paragraphs>
  <Slides>27</Slides>
  <Notes>15</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Präsentation</vt:lpstr>
      <vt:lpstr>Health is Wealth -  Stress und Burnout oder Lassen sich 4,2 Mia CHF Verluste vermeiden?</vt:lpstr>
      <vt:lpstr>Betroffene: Miriam Meckel, Rolf Schweiger … </vt:lpstr>
      <vt:lpstr>Medienthema</vt:lpstr>
      <vt:lpstr>Arbeitsbedingte Stressursachen (1/2) </vt:lpstr>
      <vt:lpstr>Arbeitsbedingte Stressursachen (2/2) </vt:lpstr>
      <vt:lpstr>Stress-Signale</vt:lpstr>
      <vt:lpstr>Kosten von Stress: SECO-Studien </vt:lpstr>
      <vt:lpstr>Stress nimmt weiter zu</vt:lpstr>
      <vt:lpstr>Psyche als Thema ist erkannt</vt:lpstr>
      <vt:lpstr>Stressfolge-Erkrankung: Burnout</vt:lpstr>
      <vt:lpstr>Prävention individuell</vt:lpstr>
      <vt:lpstr>Prävention im Unternehmen</vt:lpstr>
      <vt:lpstr>Es braucht Engagement von Beiden: </vt:lpstr>
      <vt:lpstr>Wenn es dennoch zu Burnout kommt</vt:lpstr>
      <vt:lpstr>Behandlungsergebnisse Nachhaltiger Behandlungserfolg</vt:lpstr>
      <vt:lpstr>Versorgungsproblem: Zugang zur Behandlung erschwert</vt:lpstr>
      <vt:lpstr>Dramatischer Psychiater-Mangel</vt:lpstr>
      <vt:lpstr>2 aktuelle Studien des BAG:</vt:lpstr>
      <vt:lpstr>Direkte Kosten (zu) tief -  Volkswirtschaftlicher Schaden</vt:lpstr>
      <vt:lpstr>Bevölkerung: Mehr investieren in</vt:lpstr>
      <vt:lpstr>Es gibt Fachleute</vt:lpstr>
      <vt:lpstr>Anordnungsmodell</vt:lpstr>
      <vt:lpstr>PowerPoint-Präsentation</vt:lpstr>
      <vt:lpstr>Take home</vt:lpstr>
      <vt:lpstr>PowerPoint-Präsentation</vt:lpstr>
      <vt:lpstr>PowerPoint-Präsentation</vt:lpstr>
      <vt:lpstr>Quellen und weiterführende Infos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l'OFAS</dc:title>
  <dc:creator>René Schegg</dc:creator>
  <cp:lastModifiedBy>Samuel Rom  -  Schützen Rheinfelden AG</cp:lastModifiedBy>
  <cp:revision>202</cp:revision>
  <cp:lastPrinted>2017-04-05T14:59:23Z</cp:lastPrinted>
  <dcterms:created xsi:type="dcterms:W3CDTF">2017-03-02T13:11:18Z</dcterms:created>
  <dcterms:modified xsi:type="dcterms:W3CDTF">2017-04-26T17:58:09Z</dcterms:modified>
</cp:coreProperties>
</file>