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704" r:id="rId2"/>
  </p:sldMasterIdLst>
  <p:notesMasterIdLst>
    <p:notesMasterId r:id="rId9"/>
  </p:notesMasterIdLst>
  <p:handoutMasterIdLst>
    <p:handoutMasterId r:id="rId10"/>
  </p:handoutMasterIdLst>
  <p:sldIdLst>
    <p:sldId id="278" r:id="rId3"/>
    <p:sldId id="465" r:id="rId4"/>
    <p:sldId id="468" r:id="rId5"/>
    <p:sldId id="467" r:id="rId6"/>
    <p:sldId id="469" r:id="rId7"/>
    <p:sldId id="470" r:id="rId8"/>
  </p:sldIdLst>
  <p:sldSz cx="9144000" cy="6858000" type="screen4x3"/>
  <p:notesSz cx="9939338" cy="68072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97"/>
    <a:srgbClr val="0D34AF"/>
    <a:srgbClr val="1044AC"/>
    <a:srgbClr val="A7A8AA"/>
    <a:srgbClr val="75787B"/>
    <a:srgbClr val="000000"/>
    <a:srgbClr val="174CB5"/>
    <a:srgbClr val="0033CC"/>
    <a:srgbClr val="0B10CB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09" autoAdjust="0"/>
    <p:restoredTop sz="68987" autoAdjust="0"/>
  </p:normalViewPr>
  <p:slideViewPr>
    <p:cSldViewPr>
      <p:cViewPr varScale="1">
        <p:scale>
          <a:sx n="123" d="100"/>
          <a:sy n="123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-2046" y="-102"/>
      </p:cViewPr>
      <p:guideLst>
        <p:guide orient="horz" pos="2143"/>
        <p:guide pos="31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5352" cy="34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9" tIns="45770" rIns="91539" bIns="4577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0809" y="1"/>
            <a:ext cx="4306941" cy="34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9" tIns="45770" rIns="91539" bIns="4577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0809" y="6465410"/>
            <a:ext cx="4306941" cy="34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9" tIns="45770" rIns="91539" bIns="4577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412D19C-1134-4F78-B9C2-BAA2A6AD261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2"/>
          </p:nvPr>
        </p:nvSpPr>
        <p:spPr>
          <a:xfrm>
            <a:off x="0" y="6465410"/>
            <a:ext cx="4306941" cy="340201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90423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5352" cy="34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9" tIns="45770" rIns="91539" bIns="4577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0809" y="1"/>
            <a:ext cx="4306941" cy="34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9" tIns="45770" rIns="91539" bIns="4577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8663" y="509588"/>
            <a:ext cx="3402012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888" y="3231910"/>
            <a:ext cx="7949563" cy="3064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9" tIns="45770" rIns="91539" bIns="457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H" noProof="0" smtClean="0"/>
              <a:t>Cliquez pour modifier les styles du texte du masque</a:t>
            </a:r>
          </a:p>
          <a:p>
            <a:pPr lvl="1"/>
            <a:r>
              <a:rPr lang="fr-CH" noProof="0" smtClean="0"/>
              <a:t>Deuxième niveau</a:t>
            </a:r>
          </a:p>
          <a:p>
            <a:pPr lvl="2"/>
            <a:r>
              <a:rPr lang="fr-CH" noProof="0" smtClean="0"/>
              <a:t>Troisième niveau</a:t>
            </a:r>
          </a:p>
          <a:p>
            <a:pPr lvl="3"/>
            <a:r>
              <a:rPr lang="fr-CH" noProof="0" smtClean="0"/>
              <a:t>Quatrième niveau</a:t>
            </a:r>
          </a:p>
          <a:p>
            <a:pPr lvl="4"/>
            <a:r>
              <a:rPr lang="fr-CH" noProof="0" smtClean="0"/>
              <a:t>Cinquième niveau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5410"/>
            <a:ext cx="4305352" cy="34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9" tIns="45770" rIns="91539" bIns="4577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0809" y="6465410"/>
            <a:ext cx="4306941" cy="340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39" tIns="45770" rIns="91539" bIns="4577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8EF7898-68A1-4CCA-AD70-8CC9E11FB285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976702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3842" indent="-286093">
              <a:defRPr>
                <a:solidFill>
                  <a:schemeClr val="tx1"/>
                </a:solidFill>
                <a:latin typeface="Arial" charset="0"/>
              </a:defRPr>
            </a:lvl2pPr>
            <a:lvl3pPr marL="1144372" indent="-228874">
              <a:defRPr>
                <a:solidFill>
                  <a:schemeClr val="tx1"/>
                </a:solidFill>
                <a:latin typeface="Arial" charset="0"/>
              </a:defRPr>
            </a:lvl3pPr>
            <a:lvl4pPr marL="1602120" indent="-228874">
              <a:defRPr>
                <a:solidFill>
                  <a:schemeClr val="tx1"/>
                </a:solidFill>
                <a:latin typeface="Arial" charset="0"/>
              </a:defRPr>
            </a:lvl4pPr>
            <a:lvl5pPr marL="2059869" indent="-228874">
              <a:defRPr>
                <a:solidFill>
                  <a:schemeClr val="tx1"/>
                </a:solidFill>
                <a:latin typeface="Arial" charset="0"/>
              </a:defRPr>
            </a:lvl5pPr>
            <a:lvl6pPr marL="2517618" indent="-2288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5366" indent="-2288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33115" indent="-2288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90863" indent="-2288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B99F9DC-0F5B-4651-98C5-B600670535A7}" type="slidenum">
              <a:rPr lang="fr-CH" altLang="fr-FR" smtClean="0">
                <a:latin typeface="Times New Roman" pitchFamily="18" charset="0"/>
              </a:rPr>
              <a:pPr/>
              <a:t>1</a:t>
            </a:fld>
            <a:endParaRPr lang="fr-CH" altLang="fr-FR" smtClean="0"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CH" altLang="fr-FR" sz="1000">
              <a:latin typeface="Tahoma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4C97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/>
              <a:t>International Corporate Finance Group – 23 November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89BEA-F8E3-4666-BABB-E5593D7632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E8BEC-E5B2-4B94-A07D-437E3D9CA7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6106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DF674-C6B1-4EE6-9E84-0A8DAC5A4D65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0D62B-55DC-4EC6-87E1-F24336A2B339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8015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37FC2-0D7F-4999-AECC-B6716F7B9435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B916C-D6CC-46AD-B6D7-939B2781A8B4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9798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0BA6D-328D-4C51-AD69-659E2F8BC050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728ED-0D41-42A8-905F-99679D0BD695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34457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92D71-8A5C-4F77-9BAD-409F7CF35663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A41D1-4794-4D61-9BC8-42ADA5D6AA17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9816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 smtClean="0"/>
              <a:t>Ajouter un texte</a:t>
            </a:r>
            <a:endParaRPr lang="fr-CH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73288-348F-42D3-9906-9DBDC937E72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938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47C78-93EE-433B-BB6B-E3F139829388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A3E70-F341-4A3A-A0DE-D17E84A6222C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6058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73927-D27B-4A4F-B597-7C55520B3C73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4342B-15CA-41C3-BCA8-E81382B910C8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955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44D98-D799-4533-AF2B-8565F7DE4A05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85EFE-B06C-45A4-A972-E35BFD327B23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633311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A0439-BD14-43D0-B2A3-2D0A89D3391A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0713A-CFA4-4185-9DEA-2D64726A9589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442446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91B15-0D51-485C-9BB8-7DA9A6363DB1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F1292-6B84-4C81-A2D7-0B73780ACBB2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97008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F5487-69C4-4F89-B103-4B1A407BE23A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78853-BF1E-4AE9-8285-E21A6634E0AB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1042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D7EED-4FEF-4BBF-AFB2-186F27E35C4D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A6DCD-A733-491D-9AD7-AD3CA5B179A6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1948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Cliquez pour modifier le style du titre du masque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smtClean="0"/>
              <a:t>Cliquez pour modifier les styles du texte du masque</a:t>
            </a:r>
          </a:p>
          <a:p>
            <a:pPr lvl="1"/>
            <a:r>
              <a:rPr lang="fr-FR" altLang="fr-FR" dirty="0" smtClean="0"/>
              <a:t>Deuxième niveau</a:t>
            </a:r>
          </a:p>
          <a:p>
            <a:pPr lvl="2"/>
            <a:r>
              <a:rPr lang="fr-FR" altLang="fr-FR" dirty="0" smtClean="0"/>
              <a:t>Troisième niveau</a:t>
            </a:r>
          </a:p>
          <a:p>
            <a:pPr lvl="3"/>
            <a:r>
              <a:rPr lang="fr-FR" altLang="fr-FR" dirty="0" smtClean="0"/>
              <a:t>Quatrième niveau</a:t>
            </a:r>
          </a:p>
          <a:p>
            <a:pPr lvl="4"/>
            <a:r>
              <a:rPr lang="fr-FR" altLang="fr-FR" dirty="0" smtClean="0"/>
              <a:t>Cinquième niveau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73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 dirty="0" smtClean="0">
                <a:solidFill>
                  <a:srgbClr val="75787B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CH" dirty="0" smtClean="0"/>
              <a:t>Date et lieu</a:t>
            </a:r>
            <a:endParaRPr lang="fr-CH" dirty="0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00">
                <a:solidFill>
                  <a:srgbClr val="A7A8AA"/>
                </a:solidFill>
                <a:latin typeface="+mn-lt"/>
              </a:defRPr>
            </a:lvl1pPr>
          </a:lstStyle>
          <a:p>
            <a:pPr>
              <a:defRPr/>
            </a:pPr>
            <a:fld id="{E5CFFEC5-14C6-4658-8A3C-EC1594A9AAB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72A69D37-6CE9-46DF-A179-8613EE6E58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685800" y="6096000"/>
            <a:ext cx="7772400" cy="0"/>
          </a:xfrm>
          <a:prstGeom prst="line">
            <a:avLst/>
          </a:prstGeom>
          <a:noFill/>
          <a:ln w="19050">
            <a:solidFill>
              <a:srgbClr val="004C97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CH"/>
          </a:p>
        </p:txBody>
      </p:sp>
      <p:pic>
        <p:nvPicPr>
          <p:cNvPr id="1032" name="Imag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6273800"/>
            <a:ext cx="2312988" cy="39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4C97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66FF"/>
          </a:solidFill>
          <a:latin typeface="Tahoma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66FF"/>
          </a:solidFill>
          <a:latin typeface="Tahoma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66FF"/>
          </a:solidFill>
          <a:latin typeface="Tahoma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66FF"/>
          </a:solidFill>
          <a:latin typeface="Tahoma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66FF"/>
          </a:solidFill>
          <a:latin typeface="Tahom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66FF"/>
          </a:solidFill>
          <a:latin typeface="Tahom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66FF"/>
          </a:solidFill>
          <a:latin typeface="Tahom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66FF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 style du titre</a:t>
            </a:r>
            <a:endParaRPr lang="fr-CH" altLang="fr-FR" smtClean="0"/>
          </a:p>
        </p:txBody>
      </p:sp>
      <p:sp>
        <p:nvSpPr>
          <p:cNvPr id="205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Modifiez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  <a:endParaRPr lang="fr-CH" alt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E9CA61F8-BD72-4CD8-BCE5-21710590DB5C}" type="datetimeFigureOut">
              <a:rPr lang="fr-CH"/>
              <a:pPr>
                <a:defRPr/>
              </a:pPr>
              <a:t>27.04.2017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D076F980-AC79-447F-8D80-3EFF42528766}" type="slidenum">
              <a:rPr lang="fr-CH"/>
              <a:pPr>
                <a:defRPr/>
              </a:pPr>
              <a:t>‹N°›</a:t>
            </a:fld>
            <a:endParaRPr lang="fr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92150" y="908721"/>
            <a:ext cx="7696076" cy="1368152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Le secret professionnel :</a:t>
            </a:r>
            <a:br>
              <a:rPr lang="fr-CH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CH" alt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un reflet de la société</a:t>
            </a:r>
            <a:endParaRPr lang="fr-CH" altLang="fr-FR" sz="12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92150" y="3284984"/>
            <a:ext cx="7768282" cy="2232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4C97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66FF"/>
                </a:solidFill>
                <a:latin typeface="Tahoma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66FF"/>
                </a:solidFill>
                <a:latin typeface="Tahoma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66FF"/>
                </a:solidFill>
                <a:latin typeface="Tahoma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66FF"/>
                </a:solidFill>
                <a:latin typeface="Tahoma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66FF"/>
                </a:solidFill>
                <a:latin typeface="Tahoma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66FF"/>
                </a:solidFill>
                <a:latin typeface="Tahoma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66FF"/>
                </a:solidFill>
                <a:latin typeface="Tahoma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9966FF"/>
                </a:solidFill>
                <a:latin typeface="Tahoma" charset="0"/>
              </a:defRPr>
            </a:lvl9pPr>
          </a:lstStyle>
          <a:p>
            <a:pPr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altLang="fr-FR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Présentation par Jan Langlo,</a:t>
            </a:r>
          </a:p>
          <a:p>
            <a:pPr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altLang="fr-FR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Directeur,</a:t>
            </a:r>
          </a:p>
          <a:p>
            <a:pPr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altLang="fr-FR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Association de Banques Privées Suisses,</a:t>
            </a:r>
          </a:p>
          <a:p>
            <a:pPr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altLang="fr-FR" sz="20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Genève</a:t>
            </a:r>
          </a:p>
          <a:p>
            <a:pPr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fr-CH" altLang="fr-FR" sz="20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altLang="fr-FR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3ème Journée des professions libérales</a:t>
            </a:r>
          </a:p>
          <a:p>
            <a:pPr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CH" altLang="fr-FR" sz="1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Berne, 28 avril 2017</a:t>
            </a:r>
            <a:endParaRPr lang="fr-CH" altLang="fr-FR" sz="1600" kern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Le secret professionnel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élément distinctif des professions libérales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Indispensable pour la relation de confiance avec le client / patient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Protection assurée par la loi (art. 321 du Code pénal)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 de changements en vue, malgré certains cas polémiques (pilote de </a:t>
            </a:r>
            <a:r>
              <a:rPr lang="fr-CH" sz="2000" dirty="0" err="1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German</a:t>
            </a: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Wings)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289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Le secret bancaire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N’est de loin pas mort !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Figure à l’art. 47 de la loi sur les banques depuis 1934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été renforcé en 2009 et encore en 2015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 aussi prévu pour les </a:t>
            </a:r>
            <a:r>
              <a:rPr lang="fr-CH" sz="2000" dirty="0" err="1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FinTech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Protège la sphère privée financière contre la curiosité mal placée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0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L’échange automatique d’informations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matière fiscale et vis-à-vis de l’étranger, le secret bancaire est de moins en moin</a:t>
            </a: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opposable (décision de la CEDH du 22.12.2015).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Pourquoi ? Obligation de déclarer et certitude de l’infraction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standard international, c’est bien, mais à condition que toutes les places financières l’appliquent (y compris les Etats-Unis!)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confidentialité des données échangées doit être respectée.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 nouvelle vérification s’imposera à l’été 2019 avant d’échanger avec les 41 pays proposés par le Conseil fédéral.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7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Et en Suisse ?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standard international laisse chaque Etat libre de régler ses affaires internes comme il l’entend</a:t>
            </a: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Actuellement, le secret bancaire n’est levé que dans les cas graves, et l’impôt anticipé est là pour garantir l’hon</a:t>
            </a: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nêteté fiscale.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L’initiative “Oui à la protection de la sphère privée” entend maintenir le statu quo ; la décision du peuple sera déterminante.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contre-projet discuté au Parlement est plus précis ; il ne devrait cependant pas laisser le choix entre un impôt et une annonce.</a:t>
            </a: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banques privées n’ont pas de préférence, mais souhaitent un système fiscal cohérent.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8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fr-CH" dirty="0" smtClean="0">
                <a:latin typeface="Arial" panose="020B0604020202020204" pitchFamily="34" charset="0"/>
                <a:cs typeface="Arial" panose="020B0604020202020204" pitchFamily="34" charset="0"/>
              </a:rPr>
              <a:t>Perspectives</a:t>
            </a:r>
            <a:endParaRPr lang="fr-CH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données personnelles revêtent de plus en plus la fonction de monnaie d’échange</a:t>
            </a: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Paradoxe : réseaux sociaux, objets connectés VS violation du devoir de discrétion dans la révision de la loi sur la protection des données (y compris les données personnelles des employés)</a:t>
            </a: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400"/>
              </a:spcBef>
            </a:pP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secret professionnel des professions libérales doit être préservé pour maintenir la confiance</a:t>
            </a: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envers ceux qui les exercent</a:t>
            </a:r>
            <a:r>
              <a:rPr lang="fr-CH" sz="2000" dirty="0" smtClean="0">
                <a:solidFill>
                  <a:srgbClr val="004C9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CH" sz="2000" dirty="0" smtClean="0">
              <a:solidFill>
                <a:srgbClr val="004C9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13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nouvelleABPS">
  <a:themeElements>
    <a:clrScheme name="Modèle par défaut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Personnalisé 2">
      <a:majorFont>
        <a:latin typeface="HelveticaNeue LT 55 Roman"/>
        <a:ea typeface=""/>
        <a:cs typeface=""/>
      </a:majorFont>
      <a:minorFont>
        <a:latin typeface="HelveticaNeue LT 45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PPT_nouvelleABPS</Template>
  <TotalTime>3617</TotalTime>
  <Words>385</Words>
  <Application>Microsoft Office PowerPoint</Application>
  <PresentationFormat>Affichage à l'écran (4:3)</PresentationFormat>
  <Paragraphs>36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PPT_nouvelleABPS</vt:lpstr>
      <vt:lpstr>Conception personnalisée</vt:lpstr>
      <vt:lpstr>Le secret professionnel : un reflet de la société</vt:lpstr>
      <vt:lpstr>Le secret professionnel</vt:lpstr>
      <vt:lpstr>Le secret bancaire</vt:lpstr>
      <vt:lpstr>L’échange automatique d’informations</vt:lpstr>
      <vt:lpstr>Et en Suisse ?</vt:lpstr>
      <vt:lpstr>Perspectives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AJOUTER UN TITRE  Ajouter un texte</dc:title>
  <dc:creator>Jan Langlo</dc:creator>
  <cp:lastModifiedBy>Auteur</cp:lastModifiedBy>
  <cp:revision>146</cp:revision>
  <cp:lastPrinted>2015-11-03T16:21:57Z</cp:lastPrinted>
  <dcterms:created xsi:type="dcterms:W3CDTF">2014-09-12T14:23:37Z</dcterms:created>
  <dcterms:modified xsi:type="dcterms:W3CDTF">2017-04-27T09:31:48Z</dcterms:modified>
</cp:coreProperties>
</file>