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59" r:id="rId4"/>
    <p:sldId id="272" r:id="rId5"/>
    <p:sldId id="279" r:id="rId6"/>
    <p:sldId id="268" r:id="rId7"/>
    <p:sldId id="267" r:id="rId8"/>
    <p:sldId id="273" r:id="rId9"/>
    <p:sldId id="269" r:id="rId10"/>
    <p:sldId id="274" r:id="rId11"/>
    <p:sldId id="260" r:id="rId12"/>
    <p:sldId id="271" r:id="rId13"/>
    <p:sldId id="275" r:id="rId14"/>
    <p:sldId id="276" r:id="rId15"/>
    <p:sldId id="277" r:id="rId16"/>
    <p:sldId id="266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orient="horz" pos="165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1253">
          <p15:clr>
            <a:srgbClr val="A4A3A4"/>
          </p15:clr>
        </p15:guide>
        <p15:guide id="6" pos="2880">
          <p15:clr>
            <a:srgbClr val="A4A3A4"/>
          </p15:clr>
        </p15:guide>
        <p15:guide id="7" pos="272">
          <p15:clr>
            <a:srgbClr val="A4A3A4"/>
          </p15:clr>
        </p15:guide>
        <p15:guide id="8" pos="5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9"/>
        <p:guide orient="horz" pos="165"/>
        <p:guide orient="horz" pos="981"/>
        <p:guide orient="horz" pos="3974"/>
        <p:guide orient="horz" pos="1253"/>
        <p:guide pos="2880"/>
        <p:guide pos="272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2E93C-FFC3-4436-B299-7F59A5063E5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E43A5BE-7DF8-46EB-9F81-B1D3D8E98525}">
      <dgm:prSet phldrT="[Text]" custT="1"/>
      <dgm:spPr>
        <a:solidFill>
          <a:schemeClr val="accent2"/>
        </a:solidFill>
      </dgm:spPr>
      <dgm:t>
        <a:bodyPr/>
        <a:lstStyle/>
        <a:p>
          <a:endParaRPr lang="de-DE" sz="1800" dirty="0" smtClean="0"/>
        </a:p>
        <a:p>
          <a:endParaRPr lang="de-DE" sz="1800" dirty="0" smtClean="0"/>
        </a:p>
        <a:p>
          <a:r>
            <a:rPr lang="de-DE" sz="1800" dirty="0" smtClean="0"/>
            <a:t>Tierspitäler</a:t>
          </a:r>
          <a:endParaRPr lang="de-DE" sz="1800" dirty="0"/>
        </a:p>
      </dgm:t>
    </dgm:pt>
    <dgm:pt modelId="{50A1528C-F833-4FF8-B031-72A5118F9CCA}" type="parTrans" cxnId="{02B78E90-D08C-4B9E-9E09-262B93E3A957}">
      <dgm:prSet/>
      <dgm:spPr/>
      <dgm:t>
        <a:bodyPr/>
        <a:lstStyle/>
        <a:p>
          <a:endParaRPr lang="de-DE"/>
        </a:p>
      </dgm:t>
    </dgm:pt>
    <dgm:pt modelId="{BC166145-1C35-449B-9B6E-6A667781DB47}" type="sibTrans" cxnId="{02B78E90-D08C-4B9E-9E09-262B93E3A957}">
      <dgm:prSet/>
      <dgm:spPr/>
      <dgm:t>
        <a:bodyPr/>
        <a:lstStyle/>
        <a:p>
          <a:endParaRPr lang="de-DE"/>
        </a:p>
      </dgm:t>
    </dgm:pt>
    <dgm:pt modelId="{CE20BB35-35A8-4ACC-99BE-17AFDB71952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de-DE" sz="1800" dirty="0" smtClean="0"/>
            <a:t>Überregionale Kleintierkliniken</a:t>
          </a:r>
          <a:endParaRPr lang="de-DE" sz="1800" dirty="0"/>
        </a:p>
      </dgm:t>
    </dgm:pt>
    <dgm:pt modelId="{74377EF1-F741-4B15-B5C9-D4D780EC2F5F}" type="parTrans" cxnId="{F8616A77-A945-49DA-B36F-1D58F0FBCB55}">
      <dgm:prSet/>
      <dgm:spPr/>
      <dgm:t>
        <a:bodyPr/>
        <a:lstStyle/>
        <a:p>
          <a:endParaRPr lang="de-DE"/>
        </a:p>
      </dgm:t>
    </dgm:pt>
    <dgm:pt modelId="{E4B89A2E-7C4E-4BF2-909F-040D0C64347D}" type="sibTrans" cxnId="{F8616A77-A945-49DA-B36F-1D58F0FBCB55}">
      <dgm:prSet/>
      <dgm:spPr/>
      <dgm:t>
        <a:bodyPr/>
        <a:lstStyle/>
        <a:p>
          <a:endParaRPr lang="de-DE"/>
        </a:p>
      </dgm:t>
    </dgm:pt>
    <dgm:pt modelId="{9C9A4A0B-A930-4216-8294-74BF3CB3AFD1}">
      <dgm:prSet phldrT="[Text]" custT="1"/>
      <dgm:spPr>
        <a:solidFill>
          <a:schemeClr val="accent5"/>
        </a:solidFill>
      </dgm:spPr>
      <dgm:t>
        <a:bodyPr/>
        <a:lstStyle/>
        <a:p>
          <a:r>
            <a:rPr lang="de-DE" sz="1800" dirty="0" smtClean="0"/>
            <a:t>Regionale Kleintierkliniken</a:t>
          </a:r>
          <a:endParaRPr lang="de-DE" sz="1800" dirty="0"/>
        </a:p>
      </dgm:t>
    </dgm:pt>
    <dgm:pt modelId="{01218B9F-5524-47E6-9B77-9871FA7FF453}" type="parTrans" cxnId="{97026199-C6D8-4370-B876-CA377AA5A67D}">
      <dgm:prSet/>
      <dgm:spPr/>
      <dgm:t>
        <a:bodyPr/>
        <a:lstStyle/>
        <a:p>
          <a:endParaRPr lang="de-DE"/>
        </a:p>
      </dgm:t>
    </dgm:pt>
    <dgm:pt modelId="{B9AFD5DF-000D-4D19-86D3-FF3A6769C3A5}" type="sibTrans" cxnId="{97026199-C6D8-4370-B876-CA377AA5A67D}">
      <dgm:prSet/>
      <dgm:spPr/>
      <dgm:t>
        <a:bodyPr/>
        <a:lstStyle/>
        <a:p>
          <a:endParaRPr lang="de-DE"/>
        </a:p>
      </dgm:t>
    </dgm:pt>
    <dgm:pt modelId="{64411B84-FD6F-4B4E-9FFA-C16BF607106A}">
      <dgm:prSet phldrT="[Text]" custT="1"/>
      <dgm:spPr/>
      <dgm:t>
        <a:bodyPr/>
        <a:lstStyle/>
        <a:p>
          <a:r>
            <a:rPr lang="de-DE" sz="1800" dirty="0" smtClean="0"/>
            <a:t>Grundversorgende Kleintierpraxen</a:t>
          </a:r>
          <a:endParaRPr lang="de-DE" sz="1800" dirty="0"/>
        </a:p>
      </dgm:t>
    </dgm:pt>
    <dgm:pt modelId="{441BBC41-CC01-4FBE-B928-35E85444D2A4}" type="parTrans" cxnId="{384DBCD7-B6A6-4CAF-AA0E-C72F01C6EFD8}">
      <dgm:prSet/>
      <dgm:spPr/>
      <dgm:t>
        <a:bodyPr/>
        <a:lstStyle/>
        <a:p>
          <a:endParaRPr lang="de-DE"/>
        </a:p>
      </dgm:t>
    </dgm:pt>
    <dgm:pt modelId="{7C3C513C-D88A-4725-8F53-F07040E15499}" type="sibTrans" cxnId="{384DBCD7-B6A6-4CAF-AA0E-C72F01C6EFD8}">
      <dgm:prSet/>
      <dgm:spPr/>
      <dgm:t>
        <a:bodyPr/>
        <a:lstStyle/>
        <a:p>
          <a:endParaRPr lang="de-DE"/>
        </a:p>
      </dgm:t>
    </dgm:pt>
    <dgm:pt modelId="{F9D9808A-9363-4FE0-A94E-0E2966FA3B30}" type="pres">
      <dgm:prSet presAssocID="{76B2E93C-FFC3-4436-B299-7F59A5063E59}" presName="Name0" presStyleCnt="0">
        <dgm:presLayoutVars>
          <dgm:dir/>
          <dgm:animLvl val="lvl"/>
          <dgm:resizeHandles val="exact"/>
        </dgm:presLayoutVars>
      </dgm:prSet>
      <dgm:spPr/>
    </dgm:pt>
    <dgm:pt modelId="{38CEE36C-65DB-432B-80B4-103D8BB32715}" type="pres">
      <dgm:prSet presAssocID="{8E43A5BE-7DF8-46EB-9F81-B1D3D8E98525}" presName="Name8" presStyleCnt="0"/>
      <dgm:spPr/>
    </dgm:pt>
    <dgm:pt modelId="{AFA2558D-5A46-4BFB-8E88-93ADE95D34AC}" type="pres">
      <dgm:prSet presAssocID="{8E43A5BE-7DF8-46EB-9F81-B1D3D8E9852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8DC979-1200-4DC8-89B1-B2935866B2AB}" type="pres">
      <dgm:prSet presAssocID="{8E43A5BE-7DF8-46EB-9F81-B1D3D8E985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7DD7ED-6ECF-4B4E-A593-1306BA0A4A31}" type="pres">
      <dgm:prSet presAssocID="{CE20BB35-35A8-4ACC-99BE-17AFDB71952D}" presName="Name8" presStyleCnt="0"/>
      <dgm:spPr/>
    </dgm:pt>
    <dgm:pt modelId="{5E1CDB9C-DD2D-4F7C-AAFE-0915B3880D7C}" type="pres">
      <dgm:prSet presAssocID="{CE20BB35-35A8-4ACC-99BE-17AFDB71952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A61721-F266-48AB-A9AD-E5CB79913722}" type="pres">
      <dgm:prSet presAssocID="{CE20BB35-35A8-4ACC-99BE-17AFDB7195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153FE3-3108-4653-9654-B04E036FA871}" type="pres">
      <dgm:prSet presAssocID="{9C9A4A0B-A930-4216-8294-74BF3CB3AFD1}" presName="Name8" presStyleCnt="0"/>
      <dgm:spPr/>
    </dgm:pt>
    <dgm:pt modelId="{B2C8A74A-42F0-4782-86F4-DE78F97F5743}" type="pres">
      <dgm:prSet presAssocID="{9C9A4A0B-A930-4216-8294-74BF3CB3AFD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39A3C7-DFFA-446E-A889-174895B4016A}" type="pres">
      <dgm:prSet presAssocID="{9C9A4A0B-A930-4216-8294-74BF3CB3AF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423861-539C-4030-A9D9-F40C83FF8DBB}" type="pres">
      <dgm:prSet presAssocID="{64411B84-FD6F-4B4E-9FFA-C16BF607106A}" presName="Name8" presStyleCnt="0"/>
      <dgm:spPr/>
    </dgm:pt>
    <dgm:pt modelId="{D79C1E73-0700-4FDA-940E-DE07BA3E4ED8}" type="pres">
      <dgm:prSet presAssocID="{64411B84-FD6F-4B4E-9FFA-C16BF607106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AC817E-47AD-4668-ABC3-EC8CCF5AE0C8}" type="pres">
      <dgm:prSet presAssocID="{64411B84-FD6F-4B4E-9FFA-C16BF60710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84DBCD7-B6A6-4CAF-AA0E-C72F01C6EFD8}" srcId="{76B2E93C-FFC3-4436-B299-7F59A5063E59}" destId="{64411B84-FD6F-4B4E-9FFA-C16BF607106A}" srcOrd="3" destOrd="0" parTransId="{441BBC41-CC01-4FBE-B928-35E85444D2A4}" sibTransId="{7C3C513C-D88A-4725-8F53-F07040E15499}"/>
    <dgm:cxn modelId="{97026199-C6D8-4370-B876-CA377AA5A67D}" srcId="{76B2E93C-FFC3-4436-B299-7F59A5063E59}" destId="{9C9A4A0B-A930-4216-8294-74BF3CB3AFD1}" srcOrd="2" destOrd="0" parTransId="{01218B9F-5524-47E6-9B77-9871FA7FF453}" sibTransId="{B9AFD5DF-000D-4D19-86D3-FF3A6769C3A5}"/>
    <dgm:cxn modelId="{275B4E1A-3D08-4F5D-A57C-9D46AA169C07}" type="presOf" srcId="{8E43A5BE-7DF8-46EB-9F81-B1D3D8E98525}" destId="{578DC979-1200-4DC8-89B1-B2935866B2AB}" srcOrd="1" destOrd="0" presId="urn:microsoft.com/office/officeart/2005/8/layout/pyramid1"/>
    <dgm:cxn modelId="{87C08FDC-5949-4792-B128-B4B0B813F0EB}" type="presOf" srcId="{64411B84-FD6F-4B4E-9FFA-C16BF607106A}" destId="{D79C1E73-0700-4FDA-940E-DE07BA3E4ED8}" srcOrd="0" destOrd="0" presId="urn:microsoft.com/office/officeart/2005/8/layout/pyramid1"/>
    <dgm:cxn modelId="{B869F504-AB45-43F6-8CCC-9677B7B2ED96}" type="presOf" srcId="{CE20BB35-35A8-4ACC-99BE-17AFDB71952D}" destId="{5E1CDB9C-DD2D-4F7C-AAFE-0915B3880D7C}" srcOrd="0" destOrd="0" presId="urn:microsoft.com/office/officeart/2005/8/layout/pyramid1"/>
    <dgm:cxn modelId="{F3072415-F857-4BDC-ACD2-5B5F593B7670}" type="presOf" srcId="{76B2E93C-FFC3-4436-B299-7F59A5063E59}" destId="{F9D9808A-9363-4FE0-A94E-0E2966FA3B30}" srcOrd="0" destOrd="0" presId="urn:microsoft.com/office/officeart/2005/8/layout/pyramid1"/>
    <dgm:cxn modelId="{42E5EC63-F518-41B2-8757-775551BB1D36}" type="presOf" srcId="{CE20BB35-35A8-4ACC-99BE-17AFDB71952D}" destId="{89A61721-F266-48AB-A9AD-E5CB79913722}" srcOrd="1" destOrd="0" presId="urn:microsoft.com/office/officeart/2005/8/layout/pyramid1"/>
    <dgm:cxn modelId="{02B78E90-D08C-4B9E-9E09-262B93E3A957}" srcId="{76B2E93C-FFC3-4436-B299-7F59A5063E59}" destId="{8E43A5BE-7DF8-46EB-9F81-B1D3D8E98525}" srcOrd="0" destOrd="0" parTransId="{50A1528C-F833-4FF8-B031-72A5118F9CCA}" sibTransId="{BC166145-1C35-449B-9B6E-6A667781DB47}"/>
    <dgm:cxn modelId="{D2815513-F25F-4BF0-B833-3274BC708454}" type="presOf" srcId="{64411B84-FD6F-4B4E-9FFA-C16BF607106A}" destId="{46AC817E-47AD-4668-ABC3-EC8CCF5AE0C8}" srcOrd="1" destOrd="0" presId="urn:microsoft.com/office/officeart/2005/8/layout/pyramid1"/>
    <dgm:cxn modelId="{F488E6D8-0DAC-4139-9100-6E752A38F836}" type="presOf" srcId="{9C9A4A0B-A930-4216-8294-74BF3CB3AFD1}" destId="{3939A3C7-DFFA-446E-A889-174895B4016A}" srcOrd="1" destOrd="0" presId="urn:microsoft.com/office/officeart/2005/8/layout/pyramid1"/>
    <dgm:cxn modelId="{26FB9B6F-9073-44E3-976C-368C340B8E30}" type="presOf" srcId="{8E43A5BE-7DF8-46EB-9F81-B1D3D8E98525}" destId="{AFA2558D-5A46-4BFB-8E88-93ADE95D34AC}" srcOrd="0" destOrd="0" presId="urn:microsoft.com/office/officeart/2005/8/layout/pyramid1"/>
    <dgm:cxn modelId="{63E3D5D3-7184-4003-8393-7998779B832B}" type="presOf" srcId="{9C9A4A0B-A930-4216-8294-74BF3CB3AFD1}" destId="{B2C8A74A-42F0-4782-86F4-DE78F97F5743}" srcOrd="0" destOrd="0" presId="urn:microsoft.com/office/officeart/2005/8/layout/pyramid1"/>
    <dgm:cxn modelId="{F8616A77-A945-49DA-B36F-1D58F0FBCB55}" srcId="{76B2E93C-FFC3-4436-B299-7F59A5063E59}" destId="{CE20BB35-35A8-4ACC-99BE-17AFDB71952D}" srcOrd="1" destOrd="0" parTransId="{74377EF1-F741-4B15-B5C9-D4D780EC2F5F}" sibTransId="{E4B89A2E-7C4E-4BF2-909F-040D0C64347D}"/>
    <dgm:cxn modelId="{0F42B47F-E761-4B91-AEE1-A2FFECF8629E}" type="presParOf" srcId="{F9D9808A-9363-4FE0-A94E-0E2966FA3B30}" destId="{38CEE36C-65DB-432B-80B4-103D8BB32715}" srcOrd="0" destOrd="0" presId="urn:microsoft.com/office/officeart/2005/8/layout/pyramid1"/>
    <dgm:cxn modelId="{7FD1E7ED-7D78-49ED-88A0-FBD29E14F6A3}" type="presParOf" srcId="{38CEE36C-65DB-432B-80B4-103D8BB32715}" destId="{AFA2558D-5A46-4BFB-8E88-93ADE95D34AC}" srcOrd="0" destOrd="0" presId="urn:microsoft.com/office/officeart/2005/8/layout/pyramid1"/>
    <dgm:cxn modelId="{0A7F5048-7A6B-409A-984A-C1F51C62CBFE}" type="presParOf" srcId="{38CEE36C-65DB-432B-80B4-103D8BB32715}" destId="{578DC979-1200-4DC8-89B1-B2935866B2AB}" srcOrd="1" destOrd="0" presId="urn:microsoft.com/office/officeart/2005/8/layout/pyramid1"/>
    <dgm:cxn modelId="{BDADE990-2661-41E1-BDE9-A2B3ADA6BE2F}" type="presParOf" srcId="{F9D9808A-9363-4FE0-A94E-0E2966FA3B30}" destId="{177DD7ED-6ECF-4B4E-A593-1306BA0A4A31}" srcOrd="1" destOrd="0" presId="urn:microsoft.com/office/officeart/2005/8/layout/pyramid1"/>
    <dgm:cxn modelId="{2D2077A4-6ACF-4CAD-82CB-E25A25E5B732}" type="presParOf" srcId="{177DD7ED-6ECF-4B4E-A593-1306BA0A4A31}" destId="{5E1CDB9C-DD2D-4F7C-AAFE-0915B3880D7C}" srcOrd="0" destOrd="0" presId="urn:microsoft.com/office/officeart/2005/8/layout/pyramid1"/>
    <dgm:cxn modelId="{EF92DCAE-68D8-4F0A-A051-CFFC434FE831}" type="presParOf" srcId="{177DD7ED-6ECF-4B4E-A593-1306BA0A4A31}" destId="{89A61721-F266-48AB-A9AD-E5CB79913722}" srcOrd="1" destOrd="0" presId="urn:microsoft.com/office/officeart/2005/8/layout/pyramid1"/>
    <dgm:cxn modelId="{8D6A73B1-D70B-43D0-AB39-CA082DBDB0D2}" type="presParOf" srcId="{F9D9808A-9363-4FE0-A94E-0E2966FA3B30}" destId="{D1153FE3-3108-4653-9654-B04E036FA871}" srcOrd="2" destOrd="0" presId="urn:microsoft.com/office/officeart/2005/8/layout/pyramid1"/>
    <dgm:cxn modelId="{FED23295-BAA7-4BE3-A8FF-C6E17BF87D9D}" type="presParOf" srcId="{D1153FE3-3108-4653-9654-B04E036FA871}" destId="{B2C8A74A-42F0-4782-86F4-DE78F97F5743}" srcOrd="0" destOrd="0" presId="urn:microsoft.com/office/officeart/2005/8/layout/pyramid1"/>
    <dgm:cxn modelId="{20DC7648-51C9-4A1D-9F5E-C383CC1F4D37}" type="presParOf" srcId="{D1153FE3-3108-4653-9654-B04E036FA871}" destId="{3939A3C7-DFFA-446E-A889-174895B4016A}" srcOrd="1" destOrd="0" presId="urn:microsoft.com/office/officeart/2005/8/layout/pyramid1"/>
    <dgm:cxn modelId="{8BF90969-BC1D-4CDC-B369-A08A006E7419}" type="presParOf" srcId="{F9D9808A-9363-4FE0-A94E-0E2966FA3B30}" destId="{E4423861-539C-4030-A9D9-F40C83FF8DBB}" srcOrd="3" destOrd="0" presId="urn:microsoft.com/office/officeart/2005/8/layout/pyramid1"/>
    <dgm:cxn modelId="{A72CE190-25E6-4203-A2F6-6EF577348E3B}" type="presParOf" srcId="{E4423861-539C-4030-A9D9-F40C83FF8DBB}" destId="{D79C1E73-0700-4FDA-940E-DE07BA3E4ED8}" srcOrd="0" destOrd="0" presId="urn:microsoft.com/office/officeart/2005/8/layout/pyramid1"/>
    <dgm:cxn modelId="{7F987D43-F3E4-44E6-B1E8-F59F18F3CA09}" type="presParOf" srcId="{E4423861-539C-4030-A9D9-F40C83FF8DBB}" destId="{46AC817E-47AD-4668-ABC3-EC8CCF5AE0C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2558D-5A46-4BFB-8E88-93ADE95D34AC}">
      <dsp:nvSpPr>
        <dsp:cNvPr id="0" name=""/>
        <dsp:cNvSpPr/>
      </dsp:nvSpPr>
      <dsp:spPr>
        <a:xfrm>
          <a:off x="2421205" y="0"/>
          <a:ext cx="1614137" cy="1116124"/>
        </a:xfrm>
        <a:prstGeom prst="trapezoid">
          <a:avLst>
            <a:gd name="adj" fmla="val 7231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Tierspitäler</a:t>
          </a:r>
          <a:endParaRPr lang="de-DE" sz="1800" kern="1200" dirty="0"/>
        </a:p>
      </dsp:txBody>
      <dsp:txXfrm>
        <a:off x="2421205" y="0"/>
        <a:ext cx="1614137" cy="1116124"/>
      </dsp:txXfrm>
    </dsp:sp>
    <dsp:sp modelId="{5E1CDB9C-DD2D-4F7C-AAFE-0915B3880D7C}">
      <dsp:nvSpPr>
        <dsp:cNvPr id="0" name=""/>
        <dsp:cNvSpPr/>
      </dsp:nvSpPr>
      <dsp:spPr>
        <a:xfrm>
          <a:off x="1614137" y="1116124"/>
          <a:ext cx="3228274" cy="1116124"/>
        </a:xfrm>
        <a:prstGeom prst="trapezoid">
          <a:avLst>
            <a:gd name="adj" fmla="val 7231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Überregionale Kleintierkliniken</a:t>
          </a:r>
          <a:endParaRPr lang="de-DE" sz="1800" kern="1200" dirty="0"/>
        </a:p>
      </dsp:txBody>
      <dsp:txXfrm>
        <a:off x="2179084" y="1116124"/>
        <a:ext cx="2098378" cy="1116124"/>
      </dsp:txXfrm>
    </dsp:sp>
    <dsp:sp modelId="{B2C8A74A-42F0-4782-86F4-DE78F97F5743}">
      <dsp:nvSpPr>
        <dsp:cNvPr id="0" name=""/>
        <dsp:cNvSpPr/>
      </dsp:nvSpPr>
      <dsp:spPr>
        <a:xfrm>
          <a:off x="807068" y="2232248"/>
          <a:ext cx="4842411" cy="1116124"/>
        </a:xfrm>
        <a:prstGeom prst="trapezoid">
          <a:avLst>
            <a:gd name="adj" fmla="val 7231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Regionale Kleintierkliniken</a:t>
          </a:r>
          <a:endParaRPr lang="de-DE" sz="1800" kern="1200" dirty="0"/>
        </a:p>
      </dsp:txBody>
      <dsp:txXfrm>
        <a:off x="1654490" y="2232248"/>
        <a:ext cx="3147567" cy="1116124"/>
      </dsp:txXfrm>
    </dsp:sp>
    <dsp:sp modelId="{D79C1E73-0700-4FDA-940E-DE07BA3E4ED8}">
      <dsp:nvSpPr>
        <dsp:cNvPr id="0" name=""/>
        <dsp:cNvSpPr/>
      </dsp:nvSpPr>
      <dsp:spPr>
        <a:xfrm>
          <a:off x="0" y="3348371"/>
          <a:ext cx="6456548" cy="1116124"/>
        </a:xfrm>
        <a:prstGeom prst="trapezoid">
          <a:avLst>
            <a:gd name="adj" fmla="val 72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Grundversorgende Kleintierpraxen</a:t>
          </a:r>
          <a:endParaRPr lang="de-DE" sz="1800" kern="1200" dirty="0"/>
        </a:p>
      </dsp:txBody>
      <dsp:txXfrm>
        <a:off x="1129895" y="3348371"/>
        <a:ext cx="4196756" cy="111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6079F-EB62-4F4B-A78B-720E18B771A5}" type="datetimeFigureOut">
              <a:rPr lang="de-CH" smtClean="0"/>
              <a:t>25.04.2017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7C18E-690A-4B54-8644-72231891C48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550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3894625"/>
            <a:ext cx="8280400" cy="1154559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5038328"/>
            <a:ext cx="8280400" cy="910952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pic>
        <p:nvPicPr>
          <p:cNvPr id="7" name="Bild 6" descr="kopf_3.pdf"/>
          <p:cNvPicPr>
            <a:picLocks noChangeAspect="1"/>
          </p:cNvPicPr>
          <p:nvPr userDrawn="1"/>
        </p:nvPicPr>
        <p:blipFill>
          <a:blip r:embed="rId2"/>
          <a:srcRect l="28304" r="28194"/>
          <a:stretch>
            <a:fillRect/>
          </a:stretch>
        </p:blipFill>
        <p:spPr>
          <a:xfrm>
            <a:off x="2545708" y="1265258"/>
            <a:ext cx="4043892" cy="1924688"/>
          </a:xfrm>
          <a:prstGeom prst="rect">
            <a:avLst/>
          </a:prstGeom>
        </p:spPr>
      </p:pic>
      <p:sp>
        <p:nvSpPr>
          <p:cNvPr id="4" name="Textfeld 3"/>
          <p:cNvSpPr txBox="1"/>
          <p:nvPr userDrawn="1"/>
        </p:nvSpPr>
        <p:spPr>
          <a:xfrm>
            <a:off x="-2700808" y="332656"/>
            <a:ext cx="1872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srgbClr val="FF0000"/>
                </a:solidFill>
              </a:rPr>
              <a:t>Achtung: Fusszeile</a:t>
            </a:r>
            <a:r>
              <a:rPr lang="de-CH" sz="1400" baseline="0" dirty="0" smtClean="0">
                <a:solidFill>
                  <a:srgbClr val="FF0000"/>
                </a:solidFill>
              </a:rPr>
              <a:t> einfügen: NICHT direkt in Fusszeile klicken. Immer über Register – «Einfügen» – «Kopf- und Fusszeilen» - Datum und Titel eingeben.</a:t>
            </a:r>
          </a:p>
          <a:p>
            <a:endParaRPr lang="de-CH" sz="1400" baseline="0" dirty="0" smtClean="0">
              <a:solidFill>
                <a:srgbClr val="FF0000"/>
              </a:solidFill>
            </a:endParaRPr>
          </a:p>
          <a:p>
            <a:r>
              <a:rPr lang="de-CH" sz="1400" baseline="0" dirty="0" smtClean="0">
                <a:solidFill>
                  <a:srgbClr val="FF0000"/>
                </a:solidFill>
              </a:rPr>
              <a:t>Keine Fusszeile auf der Titelseite</a:t>
            </a:r>
            <a:endParaRPr lang="de-CH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17414" y="158628"/>
            <a:ext cx="7034906" cy="85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31800" y="134143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31800" y="6524625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6" descr="Logo_Kurz_300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62" y="254924"/>
            <a:ext cx="918638" cy="918638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435600" y="6566064"/>
            <a:ext cx="72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62894" y="6566672"/>
            <a:ext cx="540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98320" y="6566064"/>
            <a:ext cx="324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3627-1EAA-43D3-B5BA-2E23A93C8D7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180424" y="6587351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z="1000" dirty="0" smtClean="0">
                <a:sym typeface="Symbol"/>
              </a:rPr>
              <a:t>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3374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31800" y="6524625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98320" y="6566064"/>
            <a:ext cx="324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3627-1EAA-43D3-B5BA-2E23A93C8D7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180424" y="6587351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z="1000" dirty="0" smtClean="0">
                <a:sym typeface="Symbol"/>
              </a:rPr>
              <a:t>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336872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6088" indent="-446088">
              <a:buFont typeface="+mj-lt"/>
              <a:buAutoNum type="arabicPeriod"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17414" y="158628"/>
            <a:ext cx="7034906" cy="85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Inhalt</a:t>
            </a:r>
            <a:endParaRPr lang="de-CH" dirty="0"/>
          </a:p>
        </p:txBody>
      </p:sp>
      <p:pic>
        <p:nvPicPr>
          <p:cNvPr id="8" name="Bild 6" descr="Logo_Kurz_300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62" y="254924"/>
            <a:ext cx="918638" cy="918638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431800" y="134143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31800" y="6524625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1180424" y="6587351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z="1000" dirty="0" smtClean="0">
                <a:sym typeface="Symbol"/>
              </a:rPr>
              <a:t></a:t>
            </a:r>
            <a:endParaRPr lang="de-CH" sz="1000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435600" y="6566064"/>
            <a:ext cx="72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62894" y="6566672"/>
            <a:ext cx="540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98320" y="6566064"/>
            <a:ext cx="324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3627-1EAA-43D3-B5BA-2E23A93C8D7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-2772816" y="836712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Achtung: Nicht für Aufzählungen verwenden</a:t>
            </a:r>
            <a:r>
              <a:rPr lang="de-CH" baseline="0" dirty="0" smtClean="0"/>
              <a:t> – nur Inhalt.</a:t>
            </a:r>
          </a:p>
          <a:p>
            <a:endParaRPr lang="de-CH" baseline="0" dirty="0" smtClean="0"/>
          </a:p>
          <a:p>
            <a:r>
              <a:rPr lang="de-CH" baseline="0" dirty="0" smtClean="0"/>
              <a:t>Aufzählungen: Folie «Titel mit Inhalt» verwenden.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255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17414" y="158628"/>
            <a:ext cx="7034906" cy="85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pic>
        <p:nvPicPr>
          <p:cNvPr id="8" name="Bild 6" descr="Logo_Kurz_300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62" y="254924"/>
            <a:ext cx="918638" cy="918638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431800" y="134143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31800" y="6524625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435600" y="6566064"/>
            <a:ext cx="72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62894" y="6566672"/>
            <a:ext cx="540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98320" y="6566064"/>
            <a:ext cx="324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3627-1EAA-43D3-B5BA-2E23A93C8D7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180424" y="6587351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z="1000" dirty="0" smtClean="0">
                <a:sym typeface="Symbol"/>
              </a:rPr>
              <a:t>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218714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halt_ohne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17414" y="158628"/>
            <a:ext cx="7034906" cy="85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pic>
        <p:nvPicPr>
          <p:cNvPr id="8" name="Bild 6" descr="Logo_Kurz_300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62" y="254924"/>
            <a:ext cx="918638" cy="918638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431800" y="134143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31800" y="6524625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435600" y="6566064"/>
            <a:ext cx="72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62894" y="6566672"/>
            <a:ext cx="540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98320" y="6566064"/>
            <a:ext cx="324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3627-1EAA-43D3-B5BA-2E23A93C8D7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180424" y="6587351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z="1000" dirty="0" smtClean="0">
                <a:sym typeface="Symbol"/>
              </a:rPr>
              <a:t>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202170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431800" y="6524625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431800" y="3894625"/>
            <a:ext cx="8280400" cy="1154559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431800" y="5038328"/>
            <a:ext cx="8280400" cy="91095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35600" y="6566064"/>
            <a:ext cx="72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62894" y="6566672"/>
            <a:ext cx="540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98320" y="6566064"/>
            <a:ext cx="324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3627-1EAA-43D3-B5BA-2E23A93C8D7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1180424" y="6587351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z="1000" dirty="0" smtClean="0">
                <a:sym typeface="Symbol"/>
              </a:rPr>
              <a:t>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92116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2050" y="1476866"/>
            <a:ext cx="4038600" cy="4815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17414" y="158628"/>
            <a:ext cx="7034906" cy="85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31800" y="134143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431800" y="6524625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 6" descr="Logo_Kurz_300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62" y="254924"/>
            <a:ext cx="918638" cy="918638"/>
          </a:xfrm>
          <a:prstGeom prst="rect">
            <a:avLst/>
          </a:prstGeom>
        </p:spPr>
      </p:pic>
      <p:sp>
        <p:nvSpPr>
          <p:cNvPr id="13" name="Inhaltsplatzhalter 2"/>
          <p:cNvSpPr>
            <a:spLocks noGrp="1"/>
          </p:cNvSpPr>
          <p:nvPr>
            <p:ph sz="half" idx="13"/>
          </p:nvPr>
        </p:nvSpPr>
        <p:spPr>
          <a:xfrm>
            <a:off x="4682108" y="1476866"/>
            <a:ext cx="4032000" cy="4815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435600" y="6566064"/>
            <a:ext cx="72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62894" y="6566672"/>
            <a:ext cx="540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98320" y="6566064"/>
            <a:ext cx="324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3627-1EAA-43D3-B5BA-2E23A93C8D7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180424" y="6587351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z="1000" dirty="0" smtClean="0">
                <a:sym typeface="Symbol"/>
              </a:rPr>
              <a:t>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37724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0164" y="1482571"/>
            <a:ext cx="4039200" cy="282153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9100" y="1916310"/>
            <a:ext cx="4039200" cy="4305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17414" y="158628"/>
            <a:ext cx="7034906" cy="85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31800" y="134143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431800" y="6524625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6" descr="Logo_Kurz_300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62" y="254924"/>
            <a:ext cx="918638" cy="918638"/>
          </a:xfrm>
          <a:prstGeom prst="rect">
            <a:avLst/>
          </a:prstGeom>
        </p:spPr>
      </p:pic>
      <p:sp>
        <p:nvSpPr>
          <p:cNvPr id="15" name="Textplatzhalter 2"/>
          <p:cNvSpPr>
            <a:spLocks noGrp="1"/>
          </p:cNvSpPr>
          <p:nvPr>
            <p:ph type="body" idx="13"/>
          </p:nvPr>
        </p:nvSpPr>
        <p:spPr>
          <a:xfrm>
            <a:off x="4674064" y="1482571"/>
            <a:ext cx="4039200" cy="282153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4673000" y="1916310"/>
            <a:ext cx="4039200" cy="4305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5"/>
          </p:nvPr>
        </p:nvSpPr>
        <p:spPr>
          <a:xfrm>
            <a:off x="435600" y="6566064"/>
            <a:ext cx="72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62894" y="6566672"/>
            <a:ext cx="540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98320" y="6566064"/>
            <a:ext cx="324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3627-1EAA-43D3-B5BA-2E23A93C8D7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1180424" y="6587351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z="1000" dirty="0" smtClean="0">
                <a:sym typeface="Symbol"/>
              </a:rPr>
              <a:t>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413658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2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17414" y="158628"/>
            <a:ext cx="7034906" cy="85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31800" y="134143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31800" y="6524625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6" descr="Logo_Kurz_300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62" y="254924"/>
            <a:ext cx="918638" cy="918638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57338"/>
            <a:ext cx="4039200" cy="47513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73000" y="1557338"/>
            <a:ext cx="4039200" cy="47513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98320" y="6566064"/>
            <a:ext cx="324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3627-1EAA-43D3-B5BA-2E23A93C8D7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1180424" y="6587351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z="1000" dirty="0" smtClean="0">
                <a:sym typeface="Symbol"/>
              </a:rPr>
              <a:t>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96854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3627-1EAA-43D3-B5BA-2E23A93C8D7F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17414" y="158628"/>
            <a:ext cx="7034906" cy="85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31800" y="134143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31800" y="6524625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6" descr="Logo_Kurz_300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62" y="254924"/>
            <a:ext cx="918638" cy="918638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57339"/>
            <a:ext cx="4039200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73000" y="1557339"/>
            <a:ext cx="4039200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31800" y="3983456"/>
            <a:ext cx="4039200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73000" y="3983456"/>
            <a:ext cx="4039200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180424" y="6587351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z="1000" dirty="0" smtClean="0">
                <a:sym typeface="Symbol"/>
              </a:rPr>
              <a:t>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320614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17414" y="158628"/>
            <a:ext cx="7034906" cy="85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4000" y="1485338"/>
            <a:ext cx="8298200" cy="4823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5600" y="6566064"/>
            <a:ext cx="72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62894" y="6566672"/>
            <a:ext cx="5400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98320" y="6566064"/>
            <a:ext cx="324000" cy="175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3627-1EAA-43D3-B5BA-2E23A93C8D7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77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1" r:id="rId5"/>
    <p:sldLayoutId id="2147483652" r:id="rId6"/>
    <p:sldLayoutId id="2147483653" r:id="rId7"/>
    <p:sldLayoutId id="2147483658" r:id="rId8"/>
    <p:sldLayoutId id="2147483659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30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Vom Viehdoktor zum Spezialisten </a:t>
            </a:r>
            <a:br>
              <a:rPr lang="de-CH" dirty="0" smtClean="0"/>
            </a:br>
            <a:r>
              <a:rPr lang="de-CH" dirty="0" smtClean="0"/>
              <a:t>und freien Unternehmer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  <a:p>
            <a:r>
              <a:rPr lang="de-CH" dirty="0" smtClean="0">
                <a:solidFill>
                  <a:schemeClr val="accent1"/>
                </a:solidFill>
              </a:rPr>
              <a:t>Christoph Kiefer, med. vet.</a:t>
            </a:r>
          </a:p>
          <a:p>
            <a:r>
              <a:rPr lang="de-CH" dirty="0" smtClean="0">
                <a:solidFill>
                  <a:schemeClr val="accent1"/>
                </a:solidFill>
              </a:rPr>
              <a:t>Präsident der Gesellschaft Schweizer Tierärztinnen und Tierärzte</a:t>
            </a:r>
            <a:endParaRPr lang="de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Versorgungspyramide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706399991"/>
              </p:ext>
            </p:extLst>
          </p:nvPr>
        </p:nvGraphicFramePr>
        <p:xfrm>
          <a:off x="1187624" y="1556792"/>
          <a:ext cx="64565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2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Unternehmerpreis Kanton Aargau 2016</a:t>
            </a:r>
            <a:br>
              <a:rPr lang="de-CH" dirty="0" smtClean="0"/>
            </a:br>
            <a:r>
              <a:rPr lang="de-CH" dirty="0" smtClean="0"/>
              <a:t>Tierklinik AW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690463"/>
            <a:ext cx="3262364" cy="454684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67" y="2344133"/>
            <a:ext cx="5085929" cy="338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Unternehmerpreis Kanton Aargau 2016</a:t>
            </a:r>
            <a:br>
              <a:rPr lang="de-CH" dirty="0" smtClean="0"/>
            </a:br>
            <a:r>
              <a:rPr lang="de-CH" dirty="0" smtClean="0"/>
              <a:t>Tierklinik AW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8" y="1548678"/>
            <a:ext cx="8274496" cy="46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Gesetzliche Hürden für Tierärztinnen und Tierärzte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939656" y="2042845"/>
            <a:ext cx="8456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u="sng" dirty="0" smtClean="0">
                <a:solidFill>
                  <a:schemeClr val="accent1"/>
                </a:solidFill>
              </a:rPr>
              <a:t>Arbeitsrecht und Notfalldienst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800" b="1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flipH="1">
            <a:off x="899592" y="3147933"/>
            <a:ext cx="6728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200" dirty="0" smtClean="0">
                <a:solidFill>
                  <a:schemeClr val="accent1"/>
                </a:solidFill>
              </a:rPr>
              <a:t>Pflicht nach </a:t>
            </a:r>
            <a:r>
              <a:rPr lang="de-CH" sz="2200" dirty="0" err="1" smtClean="0">
                <a:solidFill>
                  <a:schemeClr val="accent1"/>
                </a:solidFill>
              </a:rPr>
              <a:t>MedBG</a:t>
            </a:r>
            <a:r>
              <a:rPr lang="de-CH" sz="2200" dirty="0" smtClean="0">
                <a:solidFill>
                  <a:schemeClr val="accent1"/>
                </a:solidFill>
              </a:rPr>
              <a:t> zur Leistung von </a:t>
            </a:r>
            <a:r>
              <a:rPr lang="de-CH" sz="2200" b="1" dirty="0" smtClean="0">
                <a:solidFill>
                  <a:schemeClr val="accent1"/>
                </a:solidFill>
              </a:rPr>
              <a:t>Notfalldienst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2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200" dirty="0" smtClean="0">
                <a:solidFill>
                  <a:schemeClr val="accent1"/>
                </a:solidFill>
              </a:rPr>
              <a:t>Regelungen zum </a:t>
            </a:r>
            <a:r>
              <a:rPr lang="de-CH" sz="2200" b="1" dirty="0" smtClean="0">
                <a:solidFill>
                  <a:schemeClr val="accent1"/>
                </a:solidFill>
              </a:rPr>
              <a:t>Pikettdienst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2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200" b="1" dirty="0" smtClean="0">
                <a:solidFill>
                  <a:schemeClr val="accent1"/>
                </a:solidFill>
              </a:rPr>
              <a:t>Schwangerschaft </a:t>
            </a:r>
            <a:r>
              <a:rPr lang="de-CH" sz="2200" dirty="0" smtClean="0">
                <a:solidFill>
                  <a:schemeClr val="accent1"/>
                </a:solidFill>
              </a:rPr>
              <a:t>(keine Versicherung möglich)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2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200" b="1" dirty="0" smtClean="0">
                <a:solidFill>
                  <a:schemeClr val="accent1"/>
                </a:solidFill>
              </a:rPr>
              <a:t>Arbeitssicherheit </a:t>
            </a:r>
            <a:r>
              <a:rPr lang="de-CH" sz="2200" dirty="0" smtClean="0">
                <a:solidFill>
                  <a:schemeClr val="accent1"/>
                </a:solidFill>
              </a:rPr>
              <a:t>(sehr hohe Anforderungen)</a:t>
            </a:r>
            <a:endParaRPr lang="de-CH" sz="22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2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98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Gesetzliche Hürden für Tierärztinnen und Tierärzte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1155680" y="2042845"/>
            <a:ext cx="8456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u="sng" dirty="0" smtClean="0">
                <a:solidFill>
                  <a:schemeClr val="accent1"/>
                </a:solidFill>
              </a:rPr>
              <a:t>Wettbewerbsrecht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800" b="1" dirty="0"/>
          </a:p>
        </p:txBody>
      </p:sp>
      <p:sp>
        <p:nvSpPr>
          <p:cNvPr id="6" name="Textfeld 5"/>
          <p:cNvSpPr txBox="1"/>
          <p:nvPr/>
        </p:nvSpPr>
        <p:spPr>
          <a:xfrm flipH="1">
            <a:off x="1120754" y="3330858"/>
            <a:ext cx="6728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200" dirty="0" smtClean="0">
                <a:solidFill>
                  <a:schemeClr val="accent1"/>
                </a:solidFill>
              </a:rPr>
              <a:t>Verbot von </a:t>
            </a:r>
            <a:r>
              <a:rPr lang="de-CH" sz="2200" b="1" dirty="0" smtClean="0">
                <a:solidFill>
                  <a:schemeClr val="accent1"/>
                </a:solidFill>
              </a:rPr>
              <a:t>Tarifsystem</a:t>
            </a:r>
            <a:r>
              <a:rPr lang="de-CH" sz="2200" dirty="0" smtClean="0">
                <a:solidFill>
                  <a:schemeClr val="accent1"/>
                </a:solidFill>
              </a:rPr>
              <a:t> durch die </a:t>
            </a:r>
            <a:r>
              <a:rPr lang="de-CH" sz="2200" b="1" dirty="0" smtClean="0">
                <a:solidFill>
                  <a:schemeClr val="accent1"/>
                </a:solidFill>
              </a:rPr>
              <a:t>WEKO</a:t>
            </a:r>
          </a:p>
          <a:p>
            <a:endParaRPr lang="de-CH" sz="22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200" b="1" dirty="0" smtClean="0">
                <a:solidFill>
                  <a:schemeClr val="accent1"/>
                </a:solidFill>
              </a:rPr>
              <a:t>Grosse Preisunterschiede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2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200" dirty="0" smtClean="0">
                <a:solidFill>
                  <a:schemeClr val="accent1"/>
                </a:solidFill>
              </a:rPr>
              <a:t>Jedoch </a:t>
            </a:r>
            <a:r>
              <a:rPr lang="de-CH" sz="2200" b="1" dirty="0" err="1" smtClean="0">
                <a:solidFill>
                  <a:schemeClr val="accent1"/>
                </a:solidFill>
              </a:rPr>
              <a:t>Preisbekanntgabepflicht</a:t>
            </a:r>
            <a:endParaRPr lang="de-CH" sz="2200" b="1" dirty="0" smtClean="0">
              <a:solidFill>
                <a:schemeClr val="accent1"/>
              </a:solidFill>
            </a:endParaRPr>
          </a:p>
          <a:p>
            <a:endParaRPr lang="de-CH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Gesetzliche Hürden für Tierärztinnen und Tierärzte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1155680" y="2042845"/>
            <a:ext cx="8456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u="sng" dirty="0" smtClean="0">
                <a:solidFill>
                  <a:schemeClr val="accent1"/>
                </a:solidFill>
              </a:rPr>
              <a:t>Kantonale Bewilligungen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800" b="1" dirty="0"/>
          </a:p>
        </p:txBody>
      </p:sp>
      <p:sp>
        <p:nvSpPr>
          <p:cNvPr id="6" name="Textfeld 5"/>
          <p:cNvSpPr txBox="1"/>
          <p:nvPr/>
        </p:nvSpPr>
        <p:spPr>
          <a:xfrm flipH="1">
            <a:off x="755576" y="3330858"/>
            <a:ext cx="70938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200" b="1" dirty="0" smtClean="0">
                <a:solidFill>
                  <a:schemeClr val="accent1"/>
                </a:solidFill>
              </a:rPr>
              <a:t>Berufsausübungsbewilligung</a:t>
            </a:r>
            <a:r>
              <a:rPr lang="de-CH" sz="2200" dirty="0" smtClean="0">
                <a:solidFill>
                  <a:schemeClr val="accent1"/>
                </a:solidFill>
              </a:rPr>
              <a:t> muss für </a:t>
            </a:r>
            <a:r>
              <a:rPr lang="de-CH" sz="2200" dirty="0" smtClean="0">
                <a:solidFill>
                  <a:schemeClr val="accent1"/>
                </a:solidFill>
              </a:rPr>
              <a:t>jeden </a:t>
            </a:r>
            <a:r>
              <a:rPr lang="de-CH" sz="2200" dirty="0" smtClean="0">
                <a:solidFill>
                  <a:schemeClr val="accent1"/>
                </a:solidFill>
              </a:rPr>
              <a:t>Kanton eingeholt werden </a:t>
            </a:r>
            <a:endParaRPr lang="de-CH" sz="22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2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200" b="1" dirty="0" smtClean="0">
                <a:solidFill>
                  <a:schemeClr val="accent1"/>
                </a:solidFill>
              </a:rPr>
              <a:t>Föderalismus</a:t>
            </a:r>
            <a:r>
              <a:rPr lang="de-CH" sz="2200" dirty="0" smtClean="0">
                <a:solidFill>
                  <a:schemeClr val="accent1"/>
                </a:solidFill>
              </a:rPr>
              <a:t> (uneinheitliche Gesetzgebung in den Kantonen)</a:t>
            </a:r>
            <a:r>
              <a:rPr lang="de-CH" sz="2200" b="1" dirty="0" smtClean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2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200" b="1" dirty="0" smtClean="0">
                <a:solidFill>
                  <a:schemeClr val="accent1"/>
                </a:solidFill>
              </a:rPr>
              <a:t>Binnenmarktgesetz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2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Danke für </a:t>
            </a:r>
            <a:r>
              <a:rPr lang="de-CH" smtClean="0"/>
              <a:t>Ihre Aufmerksamkeit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58185"/>
            <a:ext cx="3600400" cy="498923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470511" y="602128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solidFill>
                  <a:schemeClr val="accent1"/>
                </a:solidFill>
              </a:rPr>
              <a:t>Tierklinik Thun Süd</a:t>
            </a:r>
            <a:endParaRPr lang="de-CH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Viehdoktor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1412776"/>
            <a:ext cx="7524328" cy="50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360372" cy="504056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Das Tier als Familienmitglied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4644008" y="602128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solidFill>
                  <a:schemeClr val="accent1"/>
                </a:solidFill>
              </a:rPr>
              <a:t>Tierklinik Thun Süd</a:t>
            </a:r>
            <a:endParaRPr lang="de-CH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Hund im </a:t>
            </a:r>
            <a:r>
              <a:rPr lang="de-CH" dirty="0" err="1" smtClean="0"/>
              <a:t>Computertomograph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49" y="1412775"/>
            <a:ext cx="6706119" cy="5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Erklären eines Ultraschallbefundes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13" y="1412776"/>
            <a:ext cx="757978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Im Operationssaal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412776"/>
            <a:ext cx="7565566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Fixation </a:t>
            </a:r>
            <a:r>
              <a:rPr lang="de-CH" dirty="0" smtClean="0"/>
              <a:t>einer komplizierten Ellbogenfraktur eines Hundes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16" y="1468093"/>
            <a:ext cx="7266384" cy="48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Herzschrittmacher Hund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66" y="1412969"/>
            <a:ext cx="6161774" cy="504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Intensivstation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28.4.2017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Vom Viehdoktor zum Spezialisten und freien Unternehmer</a:t>
            </a:r>
            <a:endParaRPr lang="de-CH" dirty="0"/>
          </a:p>
        </p:txBody>
      </p:sp>
      <p:sp>
        <p:nvSpPr>
          <p:cNvPr id="7" name="AutoShape 2" descr="https://photos-6.dropbox.com/t/2/AAC9VpKAm9KjcBAh_RdS_VOkh7BBk4H5A2KIFF-BgZhw5A/12/662856244/jpeg/32x32/1/_/1/2/csm_tierklinik_aarau_west_preisverleihung_918186168e.jpg/EM6gu7MFGBwgAigC/ue03QkvLpT4zxyUywRLHk8lWxwiByp7sbCBDWBLt8d4?size=800x600&amp;size_mode=3"/>
          <p:cNvSpPr>
            <a:spLocks noChangeAspect="1" noChangeArrowheads="1"/>
          </p:cNvSpPr>
          <p:nvPr/>
        </p:nvSpPr>
        <p:spPr bwMode="auto">
          <a:xfrm>
            <a:off x="3491880" y="301371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28913"/>
            <a:ext cx="3371555" cy="506049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27984" y="6021288"/>
            <a:ext cx="441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solidFill>
                  <a:schemeClr val="accent1"/>
                </a:solidFill>
              </a:rPr>
              <a:t>Tierklinik Aarau West</a:t>
            </a:r>
            <a:endParaRPr lang="de-CH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GST">
      <a:dk1>
        <a:sysClr val="windowText" lastClr="000000"/>
      </a:dk1>
      <a:lt1>
        <a:srgbClr val="FFFFFF"/>
      </a:lt1>
      <a:dk2>
        <a:srgbClr val="44546A"/>
      </a:dk2>
      <a:lt2>
        <a:srgbClr val="FFFFFF"/>
      </a:lt2>
      <a:accent1>
        <a:srgbClr val="2B4C95"/>
      </a:accent1>
      <a:accent2>
        <a:srgbClr val="F5E420"/>
      </a:accent2>
      <a:accent3>
        <a:srgbClr val="B3CE38"/>
      </a:accent3>
      <a:accent4>
        <a:srgbClr val="A08E63"/>
      </a:accent4>
      <a:accent5>
        <a:srgbClr val="C2B1FA"/>
      </a:accent5>
      <a:accent6>
        <a:srgbClr val="F56A50"/>
      </a:accent6>
      <a:hlink>
        <a:srgbClr val="2B4C95"/>
      </a:hlink>
      <a:folHlink>
        <a:srgbClr val="F56A50"/>
      </a:folHlink>
    </a:clrScheme>
    <a:fontScheme name="G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_GST.potx" id="{BD083A86-156D-4DA3-AA77-BA12905F831B}" vid="{1DA93412-9658-4389-9ECE-380E7D206D2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Präsentation_GST</Template>
  <TotalTime>0</TotalTime>
  <Words>261</Words>
  <Application>Microsoft Office PowerPoint</Application>
  <PresentationFormat>Bildschirmpräsentation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Larissa</vt:lpstr>
      <vt:lpstr>Vom Viehdoktor zum Spezialisten  und freien Unternehmer</vt:lpstr>
      <vt:lpstr>Viehdoktor</vt:lpstr>
      <vt:lpstr>Das Tier als Familienmitglied</vt:lpstr>
      <vt:lpstr>Hund im Computertomograph</vt:lpstr>
      <vt:lpstr>Erklären eines Ultraschallbefundes</vt:lpstr>
      <vt:lpstr>Im Operationssaal</vt:lpstr>
      <vt:lpstr>Fixation einer komplizierten Ellbogenfraktur eines Hundes</vt:lpstr>
      <vt:lpstr>Herzschrittmacher Hund</vt:lpstr>
      <vt:lpstr>Intensivstation</vt:lpstr>
      <vt:lpstr>Versorgungspyramide</vt:lpstr>
      <vt:lpstr>Unternehmerpreis Kanton Aargau 2016 Tierklinik AW</vt:lpstr>
      <vt:lpstr>Unternehmerpreis Kanton Aargau 2016 Tierklinik AW</vt:lpstr>
      <vt:lpstr>Gesetzliche Hürden für Tierärztinnen und Tierärzte</vt:lpstr>
      <vt:lpstr>Gesetzliche Hürden für Tierärztinnen und Tierärzte</vt:lpstr>
      <vt:lpstr>Gesetzliche Hürden für Tierärztinnen und Tierärzte</vt:lpstr>
      <vt:lpstr>Danke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Viehdoktor zum Spezialisten  und freien Unternehmer</dc:title>
  <dc:creator>Nadja Pfaffhauser</dc:creator>
  <cp:lastModifiedBy>Christoph Kiefer</cp:lastModifiedBy>
  <cp:revision>26</cp:revision>
  <dcterms:created xsi:type="dcterms:W3CDTF">2017-03-30T11:34:30Z</dcterms:created>
  <dcterms:modified xsi:type="dcterms:W3CDTF">2017-04-25T14:14:03Z</dcterms:modified>
</cp:coreProperties>
</file>